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43891200" cy="32918400"/>
  <p:notesSz cx="7010400" cy="9296400"/>
  <p:defaultTextStyle>
    <a:defPPr>
      <a:defRPr lang="en-US"/>
    </a:defPPr>
    <a:lvl1pPr marL="0" algn="l" defTabSz="438776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3885" algn="l" defTabSz="438776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7768" algn="l" defTabSz="438776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1653" algn="l" defTabSz="438776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5537" algn="l" defTabSz="438776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69422" algn="l" defTabSz="438776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3306" algn="l" defTabSz="438776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57190" algn="l" defTabSz="438776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1077" algn="l" defTabSz="438776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570"/>
    <a:srgbClr val="001236"/>
    <a:srgbClr val="0F0369"/>
    <a:srgbClr val="001C4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743" autoAdjust="0"/>
  </p:normalViewPr>
  <p:slideViewPr>
    <p:cSldViewPr>
      <p:cViewPr varScale="1">
        <p:scale>
          <a:sx n="14" d="100"/>
          <a:sy n="14" d="100"/>
        </p:scale>
        <p:origin x="-1832" y="-140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moulia\Desktop\2015.04.30%20Outpatient%20Analysi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moulia\Desktop\2015.04.30%20Outpatient%20Analys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title>
      <c:tx>
        <c:rich>
          <a:bodyPr/>
          <a:lstStyle/>
          <a:p>
            <a:pPr>
              <a:defRPr sz="4000"/>
            </a:pPr>
            <a:r>
              <a:rPr lang="en-US" sz="4000" baseline="0" dirty="0" smtClean="0"/>
              <a:t> 2015</a:t>
            </a:r>
            <a:r>
              <a:rPr lang="en-US" sz="4000" baseline="0" dirty="0"/>
              <a:t>)</a:t>
            </a:r>
            <a:endParaRPr lang="en-US" sz="4000" dirty="0"/>
          </a:p>
        </c:rich>
      </c:tx>
      <c:layout>
        <c:manualLayout>
          <c:xMode val="edge"/>
          <c:yMode val="edge"/>
          <c:x val="0.10462489063867018"/>
          <c:y val="2.777777777777779E-2"/>
        </c:manualLayout>
      </c:layout>
    </c:title>
    <c:plotArea>
      <c:layout/>
      <c:barChart>
        <c:barDir val="col"/>
        <c:grouping val="clustered"/>
        <c:dLbls>
          <c:showVal val="1"/>
        </c:dLbls>
        <c:axId val="77111680"/>
        <c:axId val="77113984"/>
      </c:barChart>
      <c:catAx>
        <c:axId val="7711168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4000" b="1"/>
            </a:pPr>
            <a:endParaRPr lang="en-US"/>
          </a:p>
        </c:txPr>
        <c:crossAx val="77113984"/>
        <c:crosses val="autoZero"/>
        <c:auto val="1"/>
        <c:lblAlgn val="ctr"/>
        <c:lblOffset val="100"/>
      </c:catAx>
      <c:valAx>
        <c:axId val="7711398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4000" b="1"/>
            </a:pPr>
            <a:endParaRPr lang="en-US"/>
          </a:p>
        </c:txPr>
        <c:crossAx val="771116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title>
      <c:tx>
        <c:rich>
          <a:bodyPr/>
          <a:lstStyle/>
          <a:p>
            <a:pPr>
              <a:defRPr sz="4000"/>
            </a:pPr>
            <a:r>
              <a:rPr lang="en-US" sz="4000" baseline="0" dirty="0" smtClean="0"/>
              <a:t>Mean Number of  </a:t>
            </a:r>
            <a:r>
              <a:rPr lang="en-US" sz="4000" baseline="0" dirty="0" err="1" smtClean="0"/>
              <a:t>varIABLES</a:t>
            </a:r>
            <a:r>
              <a:rPr lang="en-US" sz="4000" baseline="0" dirty="0" smtClean="0"/>
              <a:t> OF INTEREST</a:t>
            </a:r>
            <a:endParaRPr lang="en-US" sz="4000" dirty="0"/>
          </a:p>
        </c:rich>
      </c:tx>
      <c:layout>
        <c:manualLayout>
          <c:xMode val="edge"/>
          <c:yMode val="edge"/>
          <c:x val="0.17968008551911149"/>
          <c:y val="2.4691358024691364E-2"/>
        </c:manualLayout>
      </c:layout>
    </c:title>
    <c:plotArea>
      <c:layout/>
      <c:barChart>
        <c:barDir val="col"/>
        <c:grouping val="clustered"/>
        <c:dLbls>
          <c:showVal val="1"/>
        </c:dLbls>
        <c:axId val="99311616"/>
        <c:axId val="99313920"/>
      </c:barChart>
      <c:catAx>
        <c:axId val="9931161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4000" b="1"/>
            </a:pPr>
            <a:endParaRPr lang="en-US"/>
          </a:p>
        </c:txPr>
        <c:crossAx val="99313920"/>
        <c:crosses val="autoZero"/>
        <c:auto val="1"/>
        <c:lblAlgn val="ctr"/>
        <c:lblOffset val="100"/>
      </c:catAx>
      <c:valAx>
        <c:axId val="9931392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4000" b="1"/>
            </a:pPr>
            <a:endParaRPr lang="en-US"/>
          </a:p>
        </c:txPr>
        <c:crossAx val="99311616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2C50519-1A79-824A-B4A0-2AD158B92BD7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A07B9FA-42ED-8B48-8487-7264001289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3735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398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39896" algn="l" defTabSz="6398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279794" algn="l" defTabSz="6398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919688" algn="l" defTabSz="6398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559586" algn="l" defTabSz="6398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199482" algn="l" defTabSz="6398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3839378" algn="l" defTabSz="6398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479274" algn="l" defTabSz="6398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119170" algn="l" defTabSz="6398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7B9FA-42ED-8B48-8487-72640012890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6847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001C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</p:spPr>
        <p:txBody>
          <a:bodyPr lIns="127981" tIns="63988" rIns="127981" bIns="63988"/>
          <a:lstStyle/>
          <a:p>
            <a:fld id="{B0420BB7-03DE-401B-ADF0-735BB1D299A3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lIns="127981" tIns="63988" rIns="127981" bIns="63988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</p:spPr>
        <p:txBody>
          <a:bodyPr lIns="127981" tIns="63988" rIns="127981" bIns="63988"/>
          <a:lstStyle/>
          <a:p>
            <a:fld id="{5934B734-1549-45AE-BD87-D88AD2C39B4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5658" y="457201"/>
            <a:ext cx="6781388" cy="560070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6400800"/>
            <a:ext cx="438912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0021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rgbClr val="001C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</p:spPr>
        <p:txBody>
          <a:bodyPr lIns="127981" tIns="63988" rIns="127981" bIns="63988"/>
          <a:lstStyle/>
          <a:p>
            <a:fld id="{B0420BB7-03DE-401B-ADF0-735BB1D299A3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lIns="127981" tIns="63988" rIns="127981" bIns="63988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</p:spPr>
        <p:txBody>
          <a:bodyPr lIns="127981" tIns="63988" rIns="127981" bIns="63988"/>
          <a:lstStyle/>
          <a:p>
            <a:fld id="{5934B734-1549-45AE-BD87-D88AD2C39B4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5658" y="457201"/>
            <a:ext cx="6781388" cy="560070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6400800"/>
            <a:ext cx="438912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313257" y="1143001"/>
            <a:ext cx="799728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6675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rgbClr val="001C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</p:spPr>
        <p:txBody>
          <a:bodyPr lIns="127981" tIns="63988" rIns="127981" bIns="63988"/>
          <a:lstStyle/>
          <a:p>
            <a:fld id="{B0420BB7-03DE-401B-ADF0-735BB1D299A3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lIns="127981" tIns="63988" rIns="127981" bIns="63988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</p:spPr>
        <p:txBody>
          <a:bodyPr lIns="127981" tIns="63988" rIns="127981" bIns="63988"/>
          <a:lstStyle/>
          <a:p>
            <a:fld id="{5934B734-1549-45AE-BD87-D88AD2C39B4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5658" y="457201"/>
            <a:ext cx="6781388" cy="560070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6400800"/>
            <a:ext cx="438912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22973" y="1572419"/>
            <a:ext cx="8065627" cy="327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84638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bg>
      <p:bgPr>
        <a:solidFill>
          <a:srgbClr val="001C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</p:spPr>
        <p:txBody>
          <a:bodyPr lIns="127981" tIns="63988" rIns="127981" bIns="63988"/>
          <a:lstStyle/>
          <a:p>
            <a:fld id="{B0420BB7-03DE-401B-ADF0-735BB1D299A3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lIns="127981" tIns="63988" rIns="127981" bIns="63988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</p:spPr>
        <p:txBody>
          <a:bodyPr lIns="127981" tIns="63988" rIns="127981" bIns="63988"/>
          <a:lstStyle/>
          <a:p>
            <a:fld id="{5934B734-1549-45AE-BD87-D88AD2C39B4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5658" y="457201"/>
            <a:ext cx="6781388" cy="560070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6400800"/>
            <a:ext cx="438912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79200" y="1485900"/>
            <a:ext cx="6299200" cy="2541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2198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bg>
      <p:bgPr>
        <a:solidFill>
          <a:srgbClr val="001C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</p:spPr>
        <p:txBody>
          <a:bodyPr lIns="127981" tIns="63988" rIns="127981" bIns="63988"/>
          <a:lstStyle/>
          <a:p>
            <a:fld id="{B0420BB7-03DE-401B-ADF0-735BB1D299A3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lIns="127981" tIns="63988" rIns="127981" bIns="63988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</p:spPr>
        <p:txBody>
          <a:bodyPr lIns="127981" tIns="63988" rIns="127981" bIns="63988"/>
          <a:lstStyle/>
          <a:p>
            <a:fld id="{5934B734-1549-45AE-BD87-D88AD2C39B4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5658" y="457201"/>
            <a:ext cx="6781388" cy="560070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6400800"/>
            <a:ext cx="438912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83491" y="1962691"/>
            <a:ext cx="7437120" cy="258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54668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C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664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</p:sldLayoutIdLst>
  <p:timing>
    <p:tnLst>
      <p:par>
        <p:cTn id="1" dur="indefinite" restart="never" nodeType="tmRoot"/>
      </p:par>
    </p:tnLst>
  </p:timing>
  <p:txStyles>
    <p:titleStyle>
      <a:lvl1pPr algn="ctr" defTabSz="4387768" rtl="0" eaLnBrk="1" latinLnBrk="0" hangingPunct="1">
        <a:spcBef>
          <a:spcPct val="0"/>
        </a:spcBef>
        <a:buNone/>
        <a:defRPr sz="21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414" indent="-1645414" algn="l" defTabSz="4387768" rtl="0" eaLnBrk="1" latinLnBrk="0" hangingPunct="1">
        <a:spcBef>
          <a:spcPct val="20000"/>
        </a:spcBef>
        <a:buFont typeface="Arial" pitchFamily="34" charset="0"/>
        <a:buChar char="•"/>
        <a:defRPr sz="153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063" indent="-1371177" algn="l" defTabSz="4387768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4713" indent="-1096943" algn="l" defTabSz="4387768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78595" indent="-1096943" algn="l" defTabSz="4387768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2480" indent="-1096943" algn="l" defTabSz="4387768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6363" indent="-1096943" algn="l" defTabSz="4387768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0248" indent="-1096943" algn="l" defTabSz="4387768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4135" indent="-1096943" algn="l" defTabSz="4387768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48020" indent="-1096943" algn="l" defTabSz="4387768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776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3885" algn="l" defTabSz="438776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7768" algn="l" defTabSz="438776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1653" algn="l" defTabSz="438776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5537" algn="l" defTabSz="438776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69422" algn="l" defTabSz="438776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3306" algn="l" defTabSz="438776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57190" algn="l" defTabSz="438776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1077" algn="l" defTabSz="438776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97780" y="136211"/>
            <a:ext cx="27592420" cy="6038536"/>
          </a:xfrm>
          <a:prstGeom prst="rect">
            <a:avLst/>
          </a:prstGeom>
          <a:noFill/>
        </p:spPr>
        <p:txBody>
          <a:bodyPr wrap="square" lIns="127981" tIns="63988" rIns="127981" bIns="63988" rtlCol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bg1"/>
                </a:solidFill>
              </a:rPr>
              <a:t>How Might </a:t>
            </a:r>
            <a:r>
              <a:rPr lang="en-US" sz="9600" b="1" dirty="0">
                <a:solidFill>
                  <a:schemeClr val="bg1"/>
                </a:solidFill>
              </a:rPr>
              <a:t>I</a:t>
            </a:r>
            <a:r>
              <a:rPr lang="en-US" sz="9600" b="1" dirty="0" smtClean="0">
                <a:solidFill>
                  <a:schemeClr val="bg1"/>
                </a:solidFill>
              </a:rPr>
              <a:t>dentification of Payer </a:t>
            </a:r>
            <a:r>
              <a:rPr lang="en-US" sz="9600" b="1" dirty="0">
                <a:solidFill>
                  <a:schemeClr val="bg1"/>
                </a:solidFill>
              </a:rPr>
              <a:t>M</a:t>
            </a:r>
            <a:r>
              <a:rPr lang="en-US" sz="9600" b="1" dirty="0" smtClean="0">
                <a:solidFill>
                  <a:schemeClr val="bg1"/>
                </a:solidFill>
              </a:rPr>
              <a:t>ix in Palliative Care and Supportive Oncology Affect </a:t>
            </a:r>
            <a:r>
              <a:rPr lang="en-US" sz="9600" b="1" dirty="0">
                <a:solidFill>
                  <a:schemeClr val="bg1"/>
                </a:solidFill>
              </a:rPr>
              <a:t>R</a:t>
            </a:r>
            <a:r>
              <a:rPr lang="en-US" sz="9600" b="1" dirty="0" smtClean="0">
                <a:solidFill>
                  <a:schemeClr val="bg1"/>
                </a:solidFill>
              </a:rPr>
              <a:t>esource </a:t>
            </a:r>
            <a:r>
              <a:rPr lang="en-US" sz="9600" b="1" dirty="0">
                <a:solidFill>
                  <a:schemeClr val="bg1"/>
                </a:solidFill>
              </a:rPr>
              <a:t>A</a:t>
            </a:r>
            <a:r>
              <a:rPr lang="en-US" sz="9600" b="1" dirty="0" smtClean="0">
                <a:solidFill>
                  <a:schemeClr val="bg1"/>
                </a:solidFill>
              </a:rPr>
              <a:t>llocation for Hospital Systems in the SE</a:t>
            </a:r>
          </a:p>
          <a:p>
            <a:pPr algn="ctr"/>
            <a:r>
              <a:rPr lang="en-US" sz="4800" b="1" dirty="0">
                <a:solidFill>
                  <a:schemeClr val="bg1"/>
                </a:solidFill>
              </a:rPr>
              <a:t>Kimberly Curseen1, Karen Armstrong1, </a:t>
            </a:r>
            <a:r>
              <a:rPr lang="en-US" sz="4800" b="1" dirty="0" smtClean="0">
                <a:solidFill>
                  <a:schemeClr val="bg1"/>
                </a:solidFill>
              </a:rPr>
              <a:t>Ali John Zarrabi1, Tammie Quest1,</a:t>
            </a:r>
          </a:p>
          <a:p>
            <a:pPr algn="ctr"/>
            <a:r>
              <a:rPr lang="en-US" sz="4800" baseline="30000" dirty="0" smtClean="0">
                <a:solidFill>
                  <a:schemeClr val="bg1"/>
                </a:solidFill>
              </a:rPr>
              <a:t>1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dirty="0">
                <a:solidFill>
                  <a:schemeClr val="bg1"/>
                </a:solidFill>
              </a:rPr>
              <a:t>Emory Palliative Care </a:t>
            </a:r>
            <a:r>
              <a:rPr lang="en-US" sz="4800" dirty="0" smtClean="0">
                <a:solidFill>
                  <a:schemeClr val="bg1"/>
                </a:solidFill>
              </a:rPr>
              <a:t>Center</a:t>
            </a:r>
            <a:endParaRPr lang="en-US" sz="4800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2772243"/>
              </p:ext>
            </p:extLst>
          </p:nvPr>
        </p:nvGraphicFramePr>
        <p:xfrm>
          <a:off x="1143000" y="7315200"/>
          <a:ext cx="13258800" cy="662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5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102438">
                <a:tc>
                  <a:txBody>
                    <a:bodyPr/>
                    <a:lstStyle/>
                    <a:p>
                      <a:pPr algn="ctr"/>
                      <a:r>
                        <a:rPr lang="en-US" sz="7200" b="1" kern="1200" dirty="0" smtClean="0">
                          <a:solidFill>
                            <a:srgbClr val="001C4E"/>
                          </a:solidFill>
                          <a:latin typeface="+mn-lt"/>
                          <a:ea typeface="+mn-ea"/>
                          <a:cs typeface="+mn-cs"/>
                        </a:rPr>
                        <a:t>Introduction</a:t>
                      </a:r>
                      <a:endParaRPr lang="en-US" sz="7200" b="1" kern="1200" dirty="0">
                        <a:solidFill>
                          <a:srgbClr val="001C4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8580" marB="6858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94960">
                <a:tc>
                  <a:txBody>
                    <a:bodyPr/>
                    <a:lstStyle/>
                    <a:p>
                      <a:pPr fontAlgn="ctr"/>
                      <a:r>
                        <a:rPr lang="en-US" sz="4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suggests that payer</a:t>
                      </a:r>
                      <a:r>
                        <a:rPr lang="en-US" sz="4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mix impacts hospital quality outcomes.</a:t>
                      </a:r>
                      <a:r>
                        <a:rPr lang="en-US" sz="4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outpatient palliative/supportive oncology practice in an urban Southern academic medical center.</a:t>
                      </a:r>
                    </a:p>
                  </a:txBody>
                  <a:tcPr marL="121920" marR="121920" marT="68580" marB="6858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88362864"/>
              </p:ext>
            </p:extLst>
          </p:nvPr>
        </p:nvGraphicFramePr>
        <p:xfrm>
          <a:off x="15316200" y="7391401"/>
          <a:ext cx="13868400" cy="2431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8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281009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>
                          <a:solidFill>
                            <a:srgbClr val="001C4E"/>
                          </a:solidFill>
                        </a:rPr>
                        <a:t>Results</a:t>
                      </a:r>
                      <a:endParaRPr lang="en-US" sz="7200" dirty="0">
                        <a:solidFill>
                          <a:srgbClr val="001C4E"/>
                        </a:solidFill>
                      </a:endParaRPr>
                    </a:p>
                  </a:txBody>
                  <a:tcPr marL="121920" marR="121920" marT="68580" marB="6858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03016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4800" b="1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Supportive Oncology Cohort</a:t>
                      </a:r>
                      <a:r>
                        <a:rPr lang="en-US" sz="6000" b="1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000" b="1" i="1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000" b="1" i="1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000" b="1" i="1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000" b="1" i="1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000" b="1" i="1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000" b="1" i="1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000" b="1" i="1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6000" b="1" i="1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3877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4800" b="1" i="1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3877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4800" b="1" i="1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3877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4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8580" marB="6858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02053373"/>
              </p:ext>
            </p:extLst>
          </p:nvPr>
        </p:nvGraphicFramePr>
        <p:xfrm>
          <a:off x="30327458" y="20156547"/>
          <a:ext cx="12496801" cy="11530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68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535522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>
                          <a:solidFill>
                            <a:srgbClr val="001C4E"/>
                          </a:solidFill>
                        </a:rPr>
                        <a:t>Summary and Conclusions</a:t>
                      </a:r>
                      <a:endParaRPr lang="en-US" sz="7200" dirty="0">
                        <a:solidFill>
                          <a:srgbClr val="001C4E"/>
                        </a:solidFill>
                      </a:endParaRPr>
                    </a:p>
                  </a:txBody>
                  <a:tcPr marL="121920" marR="121920" marT="68580" marB="6858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94741">
                <a:tc>
                  <a:txBody>
                    <a:bodyPr/>
                    <a:lstStyle/>
                    <a:p>
                      <a:pPr fontAlgn="ctr"/>
                      <a:r>
                        <a:rPr lang="en-US" sz="4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findings provide evidence that we need further investigation to examine potential interactions of sociodemographic factors on payer mix and discharge disposition.</a:t>
                      </a:r>
                      <a:r>
                        <a:rPr lang="en-US" sz="8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Findings may inform financial planning important to developing and sustaining programs for new Palliative/Supportive oncology programs in the Southeast. </a:t>
                      </a:r>
                      <a:endParaRPr lang="en-US" sz="4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8580" marB="6858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12691523"/>
              </p:ext>
            </p:extLst>
          </p:nvPr>
        </p:nvGraphicFramePr>
        <p:xfrm>
          <a:off x="1143000" y="13944600"/>
          <a:ext cx="13247914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79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241452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>
                          <a:solidFill>
                            <a:srgbClr val="001C4E"/>
                          </a:solidFill>
                        </a:rPr>
                        <a:t>Study</a:t>
                      </a:r>
                      <a:r>
                        <a:rPr lang="en-US" sz="7200" baseline="0" dirty="0" smtClean="0">
                          <a:solidFill>
                            <a:srgbClr val="001C4E"/>
                          </a:solidFill>
                        </a:rPr>
                        <a:t> Objective</a:t>
                      </a:r>
                      <a:endParaRPr lang="en-US" sz="7200" dirty="0">
                        <a:solidFill>
                          <a:srgbClr val="001C4E"/>
                        </a:solidFill>
                      </a:endParaRPr>
                    </a:p>
                  </a:txBody>
                  <a:tcPr marL="121920" marR="121920" marT="68580" marB="6858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59348">
                <a:tc>
                  <a:txBody>
                    <a:bodyPr/>
                    <a:lstStyle/>
                    <a:p>
                      <a:pPr marL="0" marR="0" lvl="0" indent="0" algn="l" defTabSz="3135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4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investigated</a:t>
                      </a:r>
                      <a:r>
                        <a:rPr lang="en-US" sz="4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how payer mix </a:t>
                      </a:r>
                      <a:r>
                        <a:rPr lang="en-US" sz="4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informs financial planning important to developing and sustaining programs for new Palliative/Supportive oncology programs in the Southeast.</a:t>
                      </a:r>
                      <a:r>
                        <a:rPr lang="en-US" sz="4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4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8580" marB="6858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64543" y="27346460"/>
            <a:ext cx="184680" cy="1431137"/>
          </a:xfrm>
          <a:prstGeom prst="rect">
            <a:avLst/>
          </a:prstGeom>
          <a:noFill/>
        </p:spPr>
        <p:txBody>
          <a:bodyPr wrap="none" lIns="91415" tIns="45708" rIns="91415" bIns="45708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679873" y="30987009"/>
            <a:ext cx="184680" cy="1431137"/>
          </a:xfrm>
          <a:prstGeom prst="rect">
            <a:avLst/>
          </a:prstGeom>
          <a:noFill/>
        </p:spPr>
        <p:txBody>
          <a:bodyPr wrap="none" lIns="91415" tIns="45708" rIns="91415" bIns="45708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4644114"/>
              </p:ext>
            </p:extLst>
          </p:nvPr>
        </p:nvGraphicFramePr>
        <p:xfrm>
          <a:off x="1143000" y="20180611"/>
          <a:ext cx="13335000" cy="1150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623874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>
                          <a:solidFill>
                            <a:srgbClr val="001C4E"/>
                          </a:solidFill>
                        </a:rPr>
                        <a:t>Methods</a:t>
                      </a:r>
                      <a:endParaRPr lang="en-US" sz="7200" dirty="0">
                        <a:solidFill>
                          <a:srgbClr val="001C4E"/>
                        </a:solidFill>
                      </a:endParaRPr>
                    </a:p>
                  </a:txBody>
                  <a:tcPr marL="121920" marR="121920" marT="68580" marB="6858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88232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4800" b="1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4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</a:t>
                      </a:r>
                      <a:r>
                        <a:rPr lang="en-US" sz="4800" b="1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Design, Setting and Population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4800" b="1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85800" indent="-685800">
                        <a:buFont typeface="Arial" panose="020B0604020202020204" pitchFamily="34" charset="0"/>
                        <a:buChar char="•"/>
                      </a:pPr>
                      <a:r>
                        <a:rPr lang="en-US" sz="4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conducted a chart review of supportive oncology patients from 2014-2017 (n=3137) using data restricted to ICD10 codes for solid tumors.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4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685800" indent="-685800">
                        <a:buFont typeface="Arial" panose="020B0604020202020204" pitchFamily="34" charset="0"/>
                        <a:buChar char="•"/>
                      </a:pPr>
                      <a:r>
                        <a:rPr lang="en-US" sz="4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performed</a:t>
                      </a:r>
                      <a:r>
                        <a:rPr lang="en-US" sz="4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Chi Squared tests to examine readmissions, insurance status, and discharge disposition in a Supportive Oncology Cohort.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8580" marB="6858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7705605"/>
              </p:ext>
            </p:extLst>
          </p:nvPr>
        </p:nvGraphicFramePr>
        <p:xfrm>
          <a:off x="15697200" y="10118944"/>
          <a:ext cx="12877800" cy="19514832"/>
        </p:xfrm>
        <a:graphic>
          <a:graphicData uri="http://schemas.openxmlformats.org/drawingml/2006/table">
            <a:tbl>
              <a:tblPr/>
              <a:tblGrid>
                <a:gridCol w="9753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9391">
                <a:tc gridSpan="2">
                  <a:txBody>
                    <a:bodyPr/>
                    <a:lstStyle>
                      <a:lvl1pPr marL="0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194514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389028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6583543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8778057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0972571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316708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5361599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755611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4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Table 1. </a:t>
                      </a:r>
                      <a:r>
                        <a:rPr lang="en-US" sz="4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Characteristics</a:t>
                      </a:r>
                      <a:r>
                        <a:rPr lang="en-US" sz="4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of </a:t>
                      </a:r>
                      <a:r>
                        <a:rPr lang="en-US" sz="4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SOC Patients </a:t>
                      </a:r>
                      <a:r>
                        <a:rPr lang="en-US" sz="4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4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</a:t>
                      </a:r>
                      <a:r>
                        <a:rPr lang="en-US" sz="4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3137)</a:t>
                      </a:r>
                      <a:endParaRPr lang="en-US" sz="4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59570">
                <a:tc>
                  <a:txBody>
                    <a:bodyPr/>
                    <a:lstStyle>
                      <a:lvl1pPr marL="0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194514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389028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6583543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8778057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0972571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316708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5361599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755611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4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endParaRPr lang="en-US" sz="4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sz="4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Payer</a:t>
                      </a:r>
                      <a:r>
                        <a:rPr lang="en-US" sz="4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Mix</a:t>
                      </a:r>
                      <a:endParaRPr lang="en-US" sz="4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Government</a:t>
                      </a:r>
                      <a:endParaRPr 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194514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389028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6583543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8778057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0972571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316708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5361599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755611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23.32%</a:t>
                      </a:r>
                      <a:endParaRPr 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9391">
                <a:tc>
                  <a:txBody>
                    <a:bodyPr/>
                    <a:lstStyle>
                      <a:lvl1pPr marL="0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194514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389028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6583543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8778057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0972571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316708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5361599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755611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Commercial</a:t>
                      </a:r>
                      <a:endParaRPr 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194514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389028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6583543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8778057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0972571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316708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5361599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755611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76.05%</a:t>
                      </a:r>
                      <a:endParaRPr 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30806">
                <a:tc>
                  <a:txBody>
                    <a:bodyPr/>
                    <a:lstStyle>
                      <a:lvl1pPr marL="0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194514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389028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6583543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8778057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0972571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316708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5361599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755611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4400" b="0" i="1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endParaRPr lang="en-US" sz="4400" b="0" i="1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sz="4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Discharge Disposition</a:t>
                      </a:r>
                    </a:p>
                    <a:p>
                      <a:pPr algn="l" fontAlgn="b"/>
                      <a:endParaRPr lang="en-US" sz="4400" b="0" i="1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sz="4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Expired</a:t>
                      </a:r>
                      <a:endParaRPr lang="en-US" sz="4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194514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389028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6583543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8778057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0972571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316708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5361599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755611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10.45%</a:t>
                      </a:r>
                      <a:endParaRPr 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69391">
                <a:tc>
                  <a:txBody>
                    <a:bodyPr/>
                    <a:lstStyle/>
                    <a:p>
                      <a:pPr marL="0" marR="0" lvl="0" indent="0" algn="l" defTabSz="438776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Discharged hospice</a:t>
                      </a:r>
                      <a:endParaRPr kumimoji="0" lang="en-US" sz="4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721" marR="9524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194514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389028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6583543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8778057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0972571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316708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5361599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755611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89.55%</a:t>
                      </a:r>
                      <a:endParaRPr 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76466">
                <a:tc>
                  <a:txBody>
                    <a:bodyPr/>
                    <a:lstStyle/>
                    <a:p>
                      <a:pPr marL="0" marR="0" lvl="0" indent="0" algn="l" defTabSz="438776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Length of Stay mean 12.88 SD (15.63)</a:t>
                      </a:r>
                    </a:p>
                    <a:p>
                      <a:pPr marL="0" marR="0" lvl="0" indent="0" algn="l" defTabSz="438776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38776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38776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38776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Demographics</a:t>
                      </a:r>
                    </a:p>
                    <a:p>
                      <a:pPr marL="0" marR="0" lvl="0" indent="0" algn="l" defTabSz="438776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38776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white</a:t>
                      </a:r>
                    </a:p>
                  </a:txBody>
                  <a:tcPr marL="85721" marR="9524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194514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389028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6583543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8778057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0972571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316708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5361599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755611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48.39%</a:t>
                      </a:r>
                      <a:endParaRPr 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9391">
                <a:tc>
                  <a:txBody>
                    <a:bodyPr/>
                    <a:lstStyle/>
                    <a:p>
                      <a:pPr marL="0" marR="0" lvl="0" indent="0" algn="l" defTabSz="438776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Non-white</a:t>
                      </a:r>
                    </a:p>
                  </a:txBody>
                  <a:tcPr marL="85721" marR="9524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194514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389028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6583543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8778057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0972571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316708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5361599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755611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51.61%</a:t>
                      </a:r>
                      <a:endParaRPr 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679461">
                <a:tc>
                  <a:txBody>
                    <a:bodyPr/>
                    <a:lstStyle/>
                    <a:p>
                      <a:pPr marL="0" marR="0" lvl="0" indent="0" algn="l" defTabSz="438776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Age mean 66.24 SD (15.23)</a:t>
                      </a:r>
                    </a:p>
                    <a:p>
                      <a:endParaRPr lang="en-US" dirty="0"/>
                    </a:p>
                  </a:txBody>
                  <a:tcPr marL="85721" marR="9524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194514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389028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6583543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8778057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0972571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316708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5361599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755611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17.9%</a:t>
                      </a:r>
                      <a:endParaRPr 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11804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5721" marR="9524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194514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389028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6583543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8778057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0972571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316708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5361599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755611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9.1%</a:t>
                      </a:r>
                      <a:endParaRPr 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1180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5721" marR="9524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194514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389028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6583543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8778057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0972571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316708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5361599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755611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10.6%</a:t>
                      </a:r>
                      <a:endParaRPr 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69391">
                <a:tc>
                  <a:txBody>
                    <a:bodyPr/>
                    <a:lstStyle>
                      <a:lvl1pPr marL="0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194514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389028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6583543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8778057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0972571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316708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5361599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755611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85721" marR="9524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194514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389028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6583543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8778057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0972571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316708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5361599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755611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7.1%</a:t>
                      </a:r>
                      <a:endParaRPr 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569391">
                <a:tc>
                  <a:txBody>
                    <a:bodyPr/>
                    <a:lstStyle>
                      <a:lvl1pPr marL="0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194514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389028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6583543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8778057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0972571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316708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5361599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755611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 = </a:t>
                      </a:r>
                      <a:r>
                        <a:rPr lang="en-US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standard </a:t>
                      </a:r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  <a:r>
                        <a:rPr lang="en-US" sz="4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eviation</a:t>
                      </a:r>
                      <a:endParaRPr 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2194514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4389028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6583543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8778057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0972571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316708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15361599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17556115" algn="l" defTabSz="4389028" rtl="0" eaLnBrk="1" latinLnBrk="0" hangingPunct="1">
                        <a:defRPr sz="87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90200" y="427705"/>
            <a:ext cx="7802459" cy="557471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5251"/>
            <a:ext cx="6934200" cy="5577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2071231"/>
              </p:ext>
            </p:extLst>
          </p:nvPr>
        </p:nvGraphicFramePr>
        <p:xfrm>
          <a:off x="30314424" y="7283116"/>
          <a:ext cx="12377488" cy="12605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774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432034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>
                          <a:solidFill>
                            <a:srgbClr val="001C4E"/>
                          </a:solidFill>
                        </a:rPr>
                        <a:t>Results</a:t>
                      </a:r>
                      <a:endParaRPr lang="en-US" sz="7200" dirty="0">
                        <a:solidFill>
                          <a:srgbClr val="001C4E"/>
                        </a:solidFill>
                      </a:endParaRPr>
                    </a:p>
                  </a:txBody>
                  <a:tcPr marL="121920" marR="121920" marT="68580" marB="6858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173050">
                <a:tc>
                  <a:txBody>
                    <a:bodyPr/>
                    <a:lstStyle/>
                    <a:p>
                      <a:pPr marL="0" marR="0" indent="0" algn="l" defTabSz="43877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4800" b="1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  <a:r>
                        <a:rPr lang="en-US" sz="87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found</a:t>
                      </a:r>
                      <a:r>
                        <a:rPr lang="en-US" sz="4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significant differences (p &lt; 0.05) for patients with LOS ≥ 30 days, discharge disposition to hospice or other, readmissions and payer</a:t>
                      </a:r>
                      <a:r>
                        <a:rPr lang="en-US" sz="4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mix for private insurance compared to government</a:t>
                      </a:r>
                      <a:r>
                        <a:rPr lang="en-US" sz="4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insurance</a:t>
                      </a:r>
                      <a:r>
                        <a:rPr lang="en-US" sz="4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Our patients with government insurance were more likely to have LOS &lt; 30 days, more than five readmissions, and discharge to hospice compared to patients with commercial insurance. 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4800" dirty="0" smtClean="0"/>
                    </a:p>
                  </a:txBody>
                  <a:tcPr marL="121920" marR="121920" marT="68580" marB="6858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0" name="Chart 6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46576977"/>
              </p:ext>
            </p:extLst>
          </p:nvPr>
        </p:nvGraphicFramePr>
        <p:xfrm>
          <a:off x="30632400" y="9601200"/>
          <a:ext cx="11506200" cy="7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1" name="Chart 7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92895337"/>
              </p:ext>
            </p:extLst>
          </p:nvPr>
        </p:nvGraphicFramePr>
        <p:xfrm>
          <a:off x="15305314" y="14859000"/>
          <a:ext cx="13538968" cy="1477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36395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42765</TotalTime>
  <Words>334</Words>
  <Application>Microsoft Office PowerPoint</Application>
  <PresentationFormat>Custom</PresentationFormat>
  <Paragraphs>65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Emory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Russ</dc:creator>
  <cp:lastModifiedBy>bakerh01</cp:lastModifiedBy>
  <cp:revision>206</cp:revision>
  <cp:lastPrinted>2015-10-02T19:11:20Z</cp:lastPrinted>
  <dcterms:created xsi:type="dcterms:W3CDTF">2012-10-16T14:27:18Z</dcterms:created>
  <dcterms:modified xsi:type="dcterms:W3CDTF">2017-10-21T00:02:42Z</dcterms:modified>
</cp:coreProperties>
</file>