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56" r:id="rId5"/>
    <p:sldId id="268" r:id="rId6"/>
    <p:sldId id="300" r:id="rId7"/>
    <p:sldId id="267" r:id="rId8"/>
    <p:sldId id="270" r:id="rId9"/>
    <p:sldId id="272" r:id="rId10"/>
    <p:sldId id="277" r:id="rId11"/>
    <p:sldId id="289" r:id="rId12"/>
    <p:sldId id="279" r:id="rId13"/>
    <p:sldId id="278" r:id="rId14"/>
    <p:sldId id="306" r:id="rId15"/>
    <p:sldId id="290" r:id="rId16"/>
    <p:sldId id="299" r:id="rId17"/>
    <p:sldId id="287" r:id="rId18"/>
    <p:sldId id="288" r:id="rId19"/>
    <p:sldId id="302" r:id="rId20"/>
    <p:sldId id="303" r:id="rId21"/>
    <p:sldId id="304" r:id="rId22"/>
    <p:sldId id="305" r:id="rId23"/>
    <p:sldId id="269" r:id="rId24"/>
    <p:sldId id="257" r:id="rId25"/>
    <p:sldId id="264" r:id="rId26"/>
    <p:sldId id="301" r:id="rId27"/>
    <p:sldId id="261" r:id="rId28"/>
    <p:sldId id="312" r:id="rId29"/>
    <p:sldId id="293" r:id="rId30"/>
    <p:sldId id="294" r:id="rId31"/>
    <p:sldId id="282" r:id="rId32"/>
    <p:sldId id="295" r:id="rId33"/>
    <p:sldId id="309" r:id="rId34"/>
    <p:sldId id="310" r:id="rId35"/>
    <p:sldId id="311" r:id="rId36"/>
    <p:sldId id="296" r:id="rId37"/>
    <p:sldId id="283" r:id="rId38"/>
    <p:sldId id="308" r:id="rId39"/>
    <p:sldId id="291" r:id="rId40"/>
    <p:sldId id="284" r:id="rId41"/>
    <p:sldId id="292" r:id="rId42"/>
    <p:sldId id="285" r:id="rId43"/>
    <p:sldId id="286" r:id="rId44"/>
    <p:sldId id="26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7">
          <p15:clr>
            <a:srgbClr val="A4A3A4"/>
          </p15:clr>
        </p15:guide>
        <p15:guide id="2" pos="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823"/>
    <a:srgbClr val="66B318"/>
    <a:srgbClr val="157ACF"/>
    <a:srgbClr val="4B4B4B"/>
    <a:srgbClr val="118ED9"/>
    <a:srgbClr val="1764A7"/>
    <a:srgbClr val="128ED6"/>
    <a:srgbClr val="118ED7"/>
    <a:srgbClr val="1578C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76131" autoAdjust="0"/>
  </p:normalViewPr>
  <p:slideViewPr>
    <p:cSldViewPr snapToGrid="0" snapToObjects="1">
      <p:cViewPr varScale="1">
        <p:scale>
          <a:sx n="43" d="100"/>
          <a:sy n="43" d="100"/>
        </p:scale>
        <p:origin x="1627" y="48"/>
      </p:cViewPr>
      <p:guideLst>
        <p:guide orient="horz" pos="4087"/>
        <p:guide pos="36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7443A-82F2-4912-84BA-763C6F3F9304}"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D888ABBD-E36D-4EB1-BE2E-231A3213CD65}">
      <dgm:prSet phldrT="[Text]"/>
      <dgm:spPr/>
      <dgm:t>
        <a:bodyPr/>
        <a:lstStyle/>
        <a:p>
          <a:r>
            <a:rPr lang="en-US" dirty="0" smtClean="0"/>
            <a:t>Cultural Beliefs</a:t>
          </a:r>
          <a:endParaRPr lang="en-US" dirty="0"/>
        </a:p>
      </dgm:t>
    </dgm:pt>
    <dgm:pt modelId="{7DF79288-3F49-47E2-9921-030CE66E3208}" type="parTrans" cxnId="{5CF9FEF5-6E1C-4A66-92DF-4AF08333E499}">
      <dgm:prSet/>
      <dgm:spPr/>
      <dgm:t>
        <a:bodyPr/>
        <a:lstStyle/>
        <a:p>
          <a:endParaRPr lang="en-US"/>
        </a:p>
      </dgm:t>
    </dgm:pt>
    <dgm:pt modelId="{D713CAA0-A50D-4C4E-ADD6-6833AE1844AF}" type="sibTrans" cxnId="{5CF9FEF5-6E1C-4A66-92DF-4AF08333E499}">
      <dgm:prSet/>
      <dgm:spPr/>
      <dgm:t>
        <a:bodyPr/>
        <a:lstStyle/>
        <a:p>
          <a:endParaRPr lang="en-US"/>
        </a:p>
      </dgm:t>
    </dgm:pt>
    <dgm:pt modelId="{BC539231-1304-4F57-8652-DB054390E21B}">
      <dgm:prSet phldrT="[Text]"/>
      <dgm:spPr/>
      <dgm:t>
        <a:bodyPr/>
        <a:lstStyle/>
        <a:p>
          <a:r>
            <a:rPr lang="en-US" dirty="0" smtClean="0"/>
            <a:t>Health Disparities</a:t>
          </a:r>
          <a:endParaRPr lang="en-US" dirty="0"/>
        </a:p>
      </dgm:t>
    </dgm:pt>
    <dgm:pt modelId="{58E49B2C-64AD-4BA7-B57F-05AC348FB9EC}" type="parTrans" cxnId="{5523D522-5346-420D-8266-0B410FDA2013}">
      <dgm:prSet/>
      <dgm:spPr/>
      <dgm:t>
        <a:bodyPr/>
        <a:lstStyle/>
        <a:p>
          <a:endParaRPr lang="en-US"/>
        </a:p>
      </dgm:t>
    </dgm:pt>
    <dgm:pt modelId="{0F95480D-8D57-4848-BCAD-3965177AB4E2}" type="sibTrans" cxnId="{5523D522-5346-420D-8266-0B410FDA2013}">
      <dgm:prSet/>
      <dgm:spPr/>
      <dgm:t>
        <a:bodyPr/>
        <a:lstStyle/>
        <a:p>
          <a:endParaRPr lang="en-US"/>
        </a:p>
      </dgm:t>
    </dgm:pt>
    <dgm:pt modelId="{99EF74AA-FB6C-40FC-9E2C-D42C1F85FD29}">
      <dgm:prSet phldrT="[Text]"/>
      <dgm:spPr/>
      <dgm:t>
        <a:bodyPr/>
        <a:lstStyle/>
        <a:p>
          <a:r>
            <a:rPr lang="en-US" dirty="0" smtClean="0"/>
            <a:t>Lack of Access</a:t>
          </a:r>
          <a:endParaRPr lang="en-US" dirty="0"/>
        </a:p>
      </dgm:t>
    </dgm:pt>
    <dgm:pt modelId="{E73543CA-C479-4201-8F0A-CB8EC9A6555F}" type="parTrans" cxnId="{EEBD08B7-FB61-401B-B599-CEA6702EA74F}">
      <dgm:prSet/>
      <dgm:spPr/>
      <dgm:t>
        <a:bodyPr/>
        <a:lstStyle/>
        <a:p>
          <a:endParaRPr lang="en-US"/>
        </a:p>
      </dgm:t>
    </dgm:pt>
    <dgm:pt modelId="{C1DC7A78-A010-4ED7-883C-90BA1836C9C3}" type="sibTrans" cxnId="{EEBD08B7-FB61-401B-B599-CEA6702EA74F}">
      <dgm:prSet/>
      <dgm:spPr/>
      <dgm:t>
        <a:bodyPr/>
        <a:lstStyle/>
        <a:p>
          <a:endParaRPr lang="en-US"/>
        </a:p>
      </dgm:t>
    </dgm:pt>
    <dgm:pt modelId="{5CEE2334-75CF-4B68-A76F-49C553A2E759}">
      <dgm:prSet phldrT="[Text]"/>
      <dgm:spPr/>
      <dgm:t>
        <a:bodyPr/>
        <a:lstStyle/>
        <a:p>
          <a:r>
            <a:rPr lang="en-US" dirty="0" smtClean="0"/>
            <a:t>Low Health Literacy </a:t>
          </a:r>
          <a:endParaRPr lang="en-US" dirty="0"/>
        </a:p>
      </dgm:t>
    </dgm:pt>
    <dgm:pt modelId="{9F932A3D-8BD3-46B6-895A-3A7E39FFC271}" type="parTrans" cxnId="{EB790D51-55FE-4F4D-8656-71D85A8B1E93}">
      <dgm:prSet/>
      <dgm:spPr/>
      <dgm:t>
        <a:bodyPr/>
        <a:lstStyle/>
        <a:p>
          <a:endParaRPr lang="en-US"/>
        </a:p>
      </dgm:t>
    </dgm:pt>
    <dgm:pt modelId="{D18E0739-915F-4787-855D-02B6694A139A}" type="sibTrans" cxnId="{EB790D51-55FE-4F4D-8656-71D85A8B1E93}">
      <dgm:prSet/>
      <dgm:spPr/>
      <dgm:t>
        <a:bodyPr/>
        <a:lstStyle/>
        <a:p>
          <a:endParaRPr lang="en-US"/>
        </a:p>
      </dgm:t>
    </dgm:pt>
    <dgm:pt modelId="{150A6E3A-7747-439E-BFD0-4EAB39D99C98}">
      <dgm:prSet phldrT="[Text]"/>
      <dgm:spPr/>
      <dgm:t>
        <a:bodyPr/>
        <a:lstStyle/>
        <a:p>
          <a:r>
            <a:rPr lang="en-US" dirty="0" smtClean="0"/>
            <a:t>Medical Mistrust</a:t>
          </a:r>
          <a:endParaRPr lang="en-US" dirty="0"/>
        </a:p>
      </dgm:t>
    </dgm:pt>
    <dgm:pt modelId="{9108D4E7-F291-4A39-8268-02B8DED9F05C}" type="parTrans" cxnId="{5D881374-E3AC-48AC-A9DF-30C5FCC30F53}">
      <dgm:prSet/>
      <dgm:spPr/>
      <dgm:t>
        <a:bodyPr/>
        <a:lstStyle/>
        <a:p>
          <a:endParaRPr lang="en-US"/>
        </a:p>
      </dgm:t>
    </dgm:pt>
    <dgm:pt modelId="{AEBB7F48-3592-4F2A-BB72-9C9C5423963D}" type="sibTrans" cxnId="{5D881374-E3AC-48AC-A9DF-30C5FCC30F53}">
      <dgm:prSet/>
      <dgm:spPr/>
      <dgm:t>
        <a:bodyPr/>
        <a:lstStyle/>
        <a:p>
          <a:endParaRPr lang="en-US"/>
        </a:p>
      </dgm:t>
    </dgm:pt>
    <dgm:pt modelId="{D253F3AD-5D29-4583-9858-208372813FEE}">
      <dgm:prSet/>
      <dgm:spPr/>
      <dgm:t>
        <a:bodyPr/>
        <a:lstStyle/>
        <a:p>
          <a:r>
            <a:rPr lang="en-US" dirty="0" smtClean="0"/>
            <a:t>Religion</a:t>
          </a:r>
          <a:endParaRPr lang="en-US" dirty="0"/>
        </a:p>
      </dgm:t>
    </dgm:pt>
    <dgm:pt modelId="{6A528557-B76B-452F-8448-1A2DEE27E1F1}" type="parTrans" cxnId="{51AF19A2-02EE-490A-A9ED-A1E62F71B46A}">
      <dgm:prSet/>
      <dgm:spPr/>
      <dgm:t>
        <a:bodyPr/>
        <a:lstStyle/>
        <a:p>
          <a:endParaRPr lang="en-US"/>
        </a:p>
      </dgm:t>
    </dgm:pt>
    <dgm:pt modelId="{A07D45B1-8C33-421E-A1F9-80DD4D6B1738}" type="sibTrans" cxnId="{51AF19A2-02EE-490A-A9ED-A1E62F71B46A}">
      <dgm:prSet/>
      <dgm:spPr/>
      <dgm:t>
        <a:bodyPr/>
        <a:lstStyle/>
        <a:p>
          <a:endParaRPr lang="en-US"/>
        </a:p>
      </dgm:t>
    </dgm:pt>
    <dgm:pt modelId="{0ED5B943-5900-4101-8E7F-B89667C36BAE}" type="pres">
      <dgm:prSet presAssocID="{F3E7443A-82F2-4912-84BA-763C6F3F9304}" presName="cycle" presStyleCnt="0">
        <dgm:presLayoutVars>
          <dgm:dir/>
          <dgm:resizeHandles val="exact"/>
        </dgm:presLayoutVars>
      </dgm:prSet>
      <dgm:spPr/>
      <dgm:t>
        <a:bodyPr/>
        <a:lstStyle/>
        <a:p>
          <a:endParaRPr lang="en-US"/>
        </a:p>
      </dgm:t>
    </dgm:pt>
    <dgm:pt modelId="{879EFBE4-EDED-41A9-9670-800CC473A435}" type="pres">
      <dgm:prSet presAssocID="{D888ABBD-E36D-4EB1-BE2E-231A3213CD65}" presName="node" presStyleLbl="node1" presStyleIdx="0" presStyleCnt="6" custScaleX="110000" custScaleY="110000">
        <dgm:presLayoutVars>
          <dgm:bulletEnabled val="1"/>
        </dgm:presLayoutVars>
      </dgm:prSet>
      <dgm:spPr/>
      <dgm:t>
        <a:bodyPr/>
        <a:lstStyle/>
        <a:p>
          <a:endParaRPr lang="en-US"/>
        </a:p>
      </dgm:t>
    </dgm:pt>
    <dgm:pt modelId="{C3813E57-1A8F-498B-A27C-BE6BEF7E5154}" type="pres">
      <dgm:prSet presAssocID="{D713CAA0-A50D-4C4E-ADD6-6833AE1844AF}" presName="sibTrans" presStyleLbl="sibTrans2D1" presStyleIdx="0" presStyleCnt="6"/>
      <dgm:spPr/>
      <dgm:t>
        <a:bodyPr/>
        <a:lstStyle/>
        <a:p>
          <a:endParaRPr lang="en-US"/>
        </a:p>
      </dgm:t>
    </dgm:pt>
    <dgm:pt modelId="{1BCF53C4-7C90-4EC9-B0F2-F28E2375CA3F}" type="pres">
      <dgm:prSet presAssocID="{D713CAA0-A50D-4C4E-ADD6-6833AE1844AF}" presName="connectorText" presStyleLbl="sibTrans2D1" presStyleIdx="0" presStyleCnt="6"/>
      <dgm:spPr/>
      <dgm:t>
        <a:bodyPr/>
        <a:lstStyle/>
        <a:p>
          <a:endParaRPr lang="en-US"/>
        </a:p>
      </dgm:t>
    </dgm:pt>
    <dgm:pt modelId="{A6469526-0359-479E-B8BB-DC022C70A601}" type="pres">
      <dgm:prSet presAssocID="{5CEE2334-75CF-4B68-A76F-49C553A2E759}" presName="node" presStyleLbl="node1" presStyleIdx="1" presStyleCnt="6" custScaleX="110000" custScaleY="110000">
        <dgm:presLayoutVars>
          <dgm:bulletEnabled val="1"/>
        </dgm:presLayoutVars>
      </dgm:prSet>
      <dgm:spPr/>
      <dgm:t>
        <a:bodyPr/>
        <a:lstStyle/>
        <a:p>
          <a:endParaRPr lang="en-US"/>
        </a:p>
      </dgm:t>
    </dgm:pt>
    <dgm:pt modelId="{AA331286-4792-4573-9C40-2F7FCCDC1CDA}" type="pres">
      <dgm:prSet presAssocID="{D18E0739-915F-4787-855D-02B6694A139A}" presName="sibTrans" presStyleLbl="sibTrans2D1" presStyleIdx="1" presStyleCnt="6"/>
      <dgm:spPr/>
      <dgm:t>
        <a:bodyPr/>
        <a:lstStyle/>
        <a:p>
          <a:endParaRPr lang="en-US"/>
        </a:p>
      </dgm:t>
    </dgm:pt>
    <dgm:pt modelId="{C1044A83-A7C4-4AEC-A4DA-49272E94927A}" type="pres">
      <dgm:prSet presAssocID="{D18E0739-915F-4787-855D-02B6694A139A}" presName="connectorText" presStyleLbl="sibTrans2D1" presStyleIdx="1" presStyleCnt="6"/>
      <dgm:spPr/>
      <dgm:t>
        <a:bodyPr/>
        <a:lstStyle/>
        <a:p>
          <a:endParaRPr lang="en-US"/>
        </a:p>
      </dgm:t>
    </dgm:pt>
    <dgm:pt modelId="{17BB6F67-F9B9-44F6-B49B-080A671A2D40}" type="pres">
      <dgm:prSet presAssocID="{150A6E3A-7747-439E-BFD0-4EAB39D99C98}" presName="node" presStyleLbl="node1" presStyleIdx="2" presStyleCnt="6" custScaleX="110000" custScaleY="110000">
        <dgm:presLayoutVars>
          <dgm:bulletEnabled val="1"/>
        </dgm:presLayoutVars>
      </dgm:prSet>
      <dgm:spPr/>
      <dgm:t>
        <a:bodyPr/>
        <a:lstStyle/>
        <a:p>
          <a:endParaRPr lang="en-US"/>
        </a:p>
      </dgm:t>
    </dgm:pt>
    <dgm:pt modelId="{C3FEBA13-C61F-4D00-9C12-DF748EF53AAC}" type="pres">
      <dgm:prSet presAssocID="{AEBB7F48-3592-4F2A-BB72-9C9C5423963D}" presName="sibTrans" presStyleLbl="sibTrans2D1" presStyleIdx="2" presStyleCnt="6"/>
      <dgm:spPr/>
      <dgm:t>
        <a:bodyPr/>
        <a:lstStyle/>
        <a:p>
          <a:endParaRPr lang="en-US"/>
        </a:p>
      </dgm:t>
    </dgm:pt>
    <dgm:pt modelId="{A99D3FF1-3A25-4C07-8286-77D979AEB17B}" type="pres">
      <dgm:prSet presAssocID="{AEBB7F48-3592-4F2A-BB72-9C9C5423963D}" presName="connectorText" presStyleLbl="sibTrans2D1" presStyleIdx="2" presStyleCnt="6"/>
      <dgm:spPr/>
      <dgm:t>
        <a:bodyPr/>
        <a:lstStyle/>
        <a:p>
          <a:endParaRPr lang="en-US"/>
        </a:p>
      </dgm:t>
    </dgm:pt>
    <dgm:pt modelId="{868CAB96-7975-4139-A06C-7E9B6C691682}" type="pres">
      <dgm:prSet presAssocID="{99EF74AA-FB6C-40FC-9E2C-D42C1F85FD29}" presName="node" presStyleLbl="node1" presStyleIdx="3" presStyleCnt="6" custScaleX="110000" custScaleY="110000">
        <dgm:presLayoutVars>
          <dgm:bulletEnabled val="1"/>
        </dgm:presLayoutVars>
      </dgm:prSet>
      <dgm:spPr/>
      <dgm:t>
        <a:bodyPr/>
        <a:lstStyle/>
        <a:p>
          <a:endParaRPr lang="en-US"/>
        </a:p>
      </dgm:t>
    </dgm:pt>
    <dgm:pt modelId="{84F7D56B-9550-44F9-BB40-B307AB3169CD}" type="pres">
      <dgm:prSet presAssocID="{C1DC7A78-A010-4ED7-883C-90BA1836C9C3}" presName="sibTrans" presStyleLbl="sibTrans2D1" presStyleIdx="3" presStyleCnt="6"/>
      <dgm:spPr/>
      <dgm:t>
        <a:bodyPr/>
        <a:lstStyle/>
        <a:p>
          <a:endParaRPr lang="en-US"/>
        </a:p>
      </dgm:t>
    </dgm:pt>
    <dgm:pt modelId="{728772E1-7099-44E0-A0D2-38EE4BB683A6}" type="pres">
      <dgm:prSet presAssocID="{C1DC7A78-A010-4ED7-883C-90BA1836C9C3}" presName="connectorText" presStyleLbl="sibTrans2D1" presStyleIdx="3" presStyleCnt="6"/>
      <dgm:spPr/>
      <dgm:t>
        <a:bodyPr/>
        <a:lstStyle/>
        <a:p>
          <a:endParaRPr lang="en-US"/>
        </a:p>
      </dgm:t>
    </dgm:pt>
    <dgm:pt modelId="{78C69D1A-1727-41E6-8997-B03F0DC64920}" type="pres">
      <dgm:prSet presAssocID="{BC539231-1304-4F57-8652-DB054390E21B}" presName="node" presStyleLbl="node1" presStyleIdx="4" presStyleCnt="6" custScaleX="110000" custScaleY="110000">
        <dgm:presLayoutVars>
          <dgm:bulletEnabled val="1"/>
        </dgm:presLayoutVars>
      </dgm:prSet>
      <dgm:spPr/>
      <dgm:t>
        <a:bodyPr/>
        <a:lstStyle/>
        <a:p>
          <a:endParaRPr lang="en-US"/>
        </a:p>
      </dgm:t>
    </dgm:pt>
    <dgm:pt modelId="{B8BEDAD7-8980-4443-A89F-65B877B67B54}" type="pres">
      <dgm:prSet presAssocID="{0F95480D-8D57-4848-BCAD-3965177AB4E2}" presName="sibTrans" presStyleLbl="sibTrans2D1" presStyleIdx="4" presStyleCnt="6"/>
      <dgm:spPr/>
      <dgm:t>
        <a:bodyPr/>
        <a:lstStyle/>
        <a:p>
          <a:endParaRPr lang="en-US"/>
        </a:p>
      </dgm:t>
    </dgm:pt>
    <dgm:pt modelId="{3A267EE6-5911-4809-BA7E-EF819B36FA6B}" type="pres">
      <dgm:prSet presAssocID="{0F95480D-8D57-4848-BCAD-3965177AB4E2}" presName="connectorText" presStyleLbl="sibTrans2D1" presStyleIdx="4" presStyleCnt="6"/>
      <dgm:spPr/>
      <dgm:t>
        <a:bodyPr/>
        <a:lstStyle/>
        <a:p>
          <a:endParaRPr lang="en-US"/>
        </a:p>
      </dgm:t>
    </dgm:pt>
    <dgm:pt modelId="{B2F44529-8A13-41A4-B6DF-399F49993165}" type="pres">
      <dgm:prSet presAssocID="{D253F3AD-5D29-4583-9858-208372813FEE}" presName="node" presStyleLbl="node1" presStyleIdx="5" presStyleCnt="6" custScaleX="110000" custScaleY="110000">
        <dgm:presLayoutVars>
          <dgm:bulletEnabled val="1"/>
        </dgm:presLayoutVars>
      </dgm:prSet>
      <dgm:spPr/>
      <dgm:t>
        <a:bodyPr/>
        <a:lstStyle/>
        <a:p>
          <a:endParaRPr lang="en-US"/>
        </a:p>
      </dgm:t>
    </dgm:pt>
    <dgm:pt modelId="{1925A308-41C5-4712-8D9C-E307C376DD05}" type="pres">
      <dgm:prSet presAssocID="{A07D45B1-8C33-421E-A1F9-80DD4D6B1738}" presName="sibTrans" presStyleLbl="sibTrans2D1" presStyleIdx="5" presStyleCnt="6"/>
      <dgm:spPr/>
      <dgm:t>
        <a:bodyPr/>
        <a:lstStyle/>
        <a:p>
          <a:endParaRPr lang="en-US"/>
        </a:p>
      </dgm:t>
    </dgm:pt>
    <dgm:pt modelId="{8C9E54C9-9344-4657-BB49-DD4C989553B6}" type="pres">
      <dgm:prSet presAssocID="{A07D45B1-8C33-421E-A1F9-80DD4D6B1738}" presName="connectorText" presStyleLbl="sibTrans2D1" presStyleIdx="5" presStyleCnt="6"/>
      <dgm:spPr/>
      <dgm:t>
        <a:bodyPr/>
        <a:lstStyle/>
        <a:p>
          <a:endParaRPr lang="en-US"/>
        </a:p>
      </dgm:t>
    </dgm:pt>
  </dgm:ptLst>
  <dgm:cxnLst>
    <dgm:cxn modelId="{758EFE15-C897-46B3-A259-8D28D10FD3D2}" type="presOf" srcId="{AEBB7F48-3592-4F2A-BB72-9C9C5423963D}" destId="{C3FEBA13-C61F-4D00-9C12-DF748EF53AAC}" srcOrd="0" destOrd="0" presId="urn:microsoft.com/office/officeart/2005/8/layout/cycle2"/>
    <dgm:cxn modelId="{DA565195-2E5E-4FC7-8F31-E1F20B25202D}" type="presOf" srcId="{C1DC7A78-A010-4ED7-883C-90BA1836C9C3}" destId="{728772E1-7099-44E0-A0D2-38EE4BB683A6}" srcOrd="1" destOrd="0" presId="urn:microsoft.com/office/officeart/2005/8/layout/cycle2"/>
    <dgm:cxn modelId="{7EF9B320-2074-49ED-B62F-E6F1C3AB13F3}" type="presOf" srcId="{0F95480D-8D57-4848-BCAD-3965177AB4E2}" destId="{3A267EE6-5911-4809-BA7E-EF819B36FA6B}" srcOrd="1" destOrd="0" presId="urn:microsoft.com/office/officeart/2005/8/layout/cycle2"/>
    <dgm:cxn modelId="{5D881374-E3AC-48AC-A9DF-30C5FCC30F53}" srcId="{F3E7443A-82F2-4912-84BA-763C6F3F9304}" destId="{150A6E3A-7747-439E-BFD0-4EAB39D99C98}" srcOrd="2" destOrd="0" parTransId="{9108D4E7-F291-4A39-8268-02B8DED9F05C}" sibTransId="{AEBB7F48-3592-4F2A-BB72-9C9C5423963D}"/>
    <dgm:cxn modelId="{EEBD08B7-FB61-401B-B599-CEA6702EA74F}" srcId="{F3E7443A-82F2-4912-84BA-763C6F3F9304}" destId="{99EF74AA-FB6C-40FC-9E2C-D42C1F85FD29}" srcOrd="3" destOrd="0" parTransId="{E73543CA-C479-4201-8F0A-CB8EC9A6555F}" sibTransId="{C1DC7A78-A010-4ED7-883C-90BA1836C9C3}"/>
    <dgm:cxn modelId="{62E0D139-9F38-400C-8223-774CD0590B07}" type="presOf" srcId="{D713CAA0-A50D-4C4E-ADD6-6833AE1844AF}" destId="{1BCF53C4-7C90-4EC9-B0F2-F28E2375CA3F}" srcOrd="1" destOrd="0" presId="urn:microsoft.com/office/officeart/2005/8/layout/cycle2"/>
    <dgm:cxn modelId="{88CB3B3C-233E-424F-9312-CFF49672EC91}" type="presOf" srcId="{5CEE2334-75CF-4B68-A76F-49C553A2E759}" destId="{A6469526-0359-479E-B8BB-DC022C70A601}" srcOrd="0" destOrd="0" presId="urn:microsoft.com/office/officeart/2005/8/layout/cycle2"/>
    <dgm:cxn modelId="{5523D522-5346-420D-8266-0B410FDA2013}" srcId="{F3E7443A-82F2-4912-84BA-763C6F3F9304}" destId="{BC539231-1304-4F57-8652-DB054390E21B}" srcOrd="4" destOrd="0" parTransId="{58E49B2C-64AD-4BA7-B57F-05AC348FB9EC}" sibTransId="{0F95480D-8D57-4848-BCAD-3965177AB4E2}"/>
    <dgm:cxn modelId="{6CFCE318-3756-4173-9F24-563C018D35A2}" type="presOf" srcId="{0F95480D-8D57-4848-BCAD-3965177AB4E2}" destId="{B8BEDAD7-8980-4443-A89F-65B877B67B54}" srcOrd="0" destOrd="0" presId="urn:microsoft.com/office/officeart/2005/8/layout/cycle2"/>
    <dgm:cxn modelId="{3C1E0657-D630-4111-81BB-A67E76F1D427}" type="presOf" srcId="{BC539231-1304-4F57-8652-DB054390E21B}" destId="{78C69D1A-1727-41E6-8997-B03F0DC64920}" srcOrd="0" destOrd="0" presId="urn:microsoft.com/office/officeart/2005/8/layout/cycle2"/>
    <dgm:cxn modelId="{C45556AF-5614-4286-885B-5BBCD9E37125}" type="presOf" srcId="{99EF74AA-FB6C-40FC-9E2C-D42C1F85FD29}" destId="{868CAB96-7975-4139-A06C-7E9B6C691682}" srcOrd="0" destOrd="0" presId="urn:microsoft.com/office/officeart/2005/8/layout/cycle2"/>
    <dgm:cxn modelId="{D3F3DFC6-24A7-4513-9D22-683017947CCF}" type="presOf" srcId="{C1DC7A78-A010-4ED7-883C-90BA1836C9C3}" destId="{84F7D56B-9550-44F9-BB40-B307AB3169CD}" srcOrd="0" destOrd="0" presId="urn:microsoft.com/office/officeart/2005/8/layout/cycle2"/>
    <dgm:cxn modelId="{89553CAE-03B9-48AB-B601-B48B1F1E5159}" type="presOf" srcId="{D253F3AD-5D29-4583-9858-208372813FEE}" destId="{B2F44529-8A13-41A4-B6DF-399F49993165}" srcOrd="0" destOrd="0" presId="urn:microsoft.com/office/officeart/2005/8/layout/cycle2"/>
    <dgm:cxn modelId="{0FB5151C-F5C7-4425-9437-1894E78251A1}" type="presOf" srcId="{D18E0739-915F-4787-855D-02B6694A139A}" destId="{AA331286-4792-4573-9C40-2F7FCCDC1CDA}" srcOrd="0" destOrd="0" presId="urn:microsoft.com/office/officeart/2005/8/layout/cycle2"/>
    <dgm:cxn modelId="{95E09B4F-5AEE-4A84-9169-C9FFA70F6CE4}" type="presOf" srcId="{F3E7443A-82F2-4912-84BA-763C6F3F9304}" destId="{0ED5B943-5900-4101-8E7F-B89667C36BAE}" srcOrd="0" destOrd="0" presId="urn:microsoft.com/office/officeart/2005/8/layout/cycle2"/>
    <dgm:cxn modelId="{85AB4D8A-3EF7-45FC-B2B3-AFD8FFB68EE0}" type="presOf" srcId="{A07D45B1-8C33-421E-A1F9-80DD4D6B1738}" destId="{1925A308-41C5-4712-8D9C-E307C376DD05}" srcOrd="0" destOrd="0" presId="urn:microsoft.com/office/officeart/2005/8/layout/cycle2"/>
    <dgm:cxn modelId="{86F49E67-617D-48D0-A79C-EE66C9B5245A}" type="presOf" srcId="{150A6E3A-7747-439E-BFD0-4EAB39D99C98}" destId="{17BB6F67-F9B9-44F6-B49B-080A671A2D40}" srcOrd="0" destOrd="0" presId="urn:microsoft.com/office/officeart/2005/8/layout/cycle2"/>
    <dgm:cxn modelId="{51AF19A2-02EE-490A-A9ED-A1E62F71B46A}" srcId="{F3E7443A-82F2-4912-84BA-763C6F3F9304}" destId="{D253F3AD-5D29-4583-9858-208372813FEE}" srcOrd="5" destOrd="0" parTransId="{6A528557-B76B-452F-8448-1A2DEE27E1F1}" sibTransId="{A07D45B1-8C33-421E-A1F9-80DD4D6B1738}"/>
    <dgm:cxn modelId="{EB790D51-55FE-4F4D-8656-71D85A8B1E93}" srcId="{F3E7443A-82F2-4912-84BA-763C6F3F9304}" destId="{5CEE2334-75CF-4B68-A76F-49C553A2E759}" srcOrd="1" destOrd="0" parTransId="{9F932A3D-8BD3-46B6-895A-3A7E39FFC271}" sibTransId="{D18E0739-915F-4787-855D-02B6694A139A}"/>
    <dgm:cxn modelId="{C4CB7800-E049-41CE-AF64-94DDAE305E5E}" type="presOf" srcId="{D18E0739-915F-4787-855D-02B6694A139A}" destId="{C1044A83-A7C4-4AEC-A4DA-49272E94927A}" srcOrd="1" destOrd="0" presId="urn:microsoft.com/office/officeart/2005/8/layout/cycle2"/>
    <dgm:cxn modelId="{299A9355-88E7-46A6-8C51-913B13FED8C2}" type="presOf" srcId="{AEBB7F48-3592-4F2A-BB72-9C9C5423963D}" destId="{A99D3FF1-3A25-4C07-8286-77D979AEB17B}" srcOrd="1" destOrd="0" presId="urn:microsoft.com/office/officeart/2005/8/layout/cycle2"/>
    <dgm:cxn modelId="{9B7A51B1-C2D0-4FE7-8BD7-34FECEDE50EF}" type="presOf" srcId="{D888ABBD-E36D-4EB1-BE2E-231A3213CD65}" destId="{879EFBE4-EDED-41A9-9670-800CC473A435}" srcOrd="0" destOrd="0" presId="urn:microsoft.com/office/officeart/2005/8/layout/cycle2"/>
    <dgm:cxn modelId="{26083D03-7E31-4843-A0E2-1D72107913AA}" type="presOf" srcId="{D713CAA0-A50D-4C4E-ADD6-6833AE1844AF}" destId="{C3813E57-1A8F-498B-A27C-BE6BEF7E5154}" srcOrd="0" destOrd="0" presId="urn:microsoft.com/office/officeart/2005/8/layout/cycle2"/>
    <dgm:cxn modelId="{5CF9FEF5-6E1C-4A66-92DF-4AF08333E499}" srcId="{F3E7443A-82F2-4912-84BA-763C6F3F9304}" destId="{D888ABBD-E36D-4EB1-BE2E-231A3213CD65}" srcOrd="0" destOrd="0" parTransId="{7DF79288-3F49-47E2-9921-030CE66E3208}" sibTransId="{D713CAA0-A50D-4C4E-ADD6-6833AE1844AF}"/>
    <dgm:cxn modelId="{EFDE9040-14CE-4F4C-B0FD-ADBA0D52479D}" type="presOf" srcId="{A07D45B1-8C33-421E-A1F9-80DD4D6B1738}" destId="{8C9E54C9-9344-4657-BB49-DD4C989553B6}" srcOrd="1" destOrd="0" presId="urn:microsoft.com/office/officeart/2005/8/layout/cycle2"/>
    <dgm:cxn modelId="{1D1216DA-F489-4C67-9324-8BBA21C1E88D}" type="presParOf" srcId="{0ED5B943-5900-4101-8E7F-B89667C36BAE}" destId="{879EFBE4-EDED-41A9-9670-800CC473A435}" srcOrd="0" destOrd="0" presId="urn:microsoft.com/office/officeart/2005/8/layout/cycle2"/>
    <dgm:cxn modelId="{9580D389-7269-402E-B41E-3E891809D0CC}" type="presParOf" srcId="{0ED5B943-5900-4101-8E7F-B89667C36BAE}" destId="{C3813E57-1A8F-498B-A27C-BE6BEF7E5154}" srcOrd="1" destOrd="0" presId="urn:microsoft.com/office/officeart/2005/8/layout/cycle2"/>
    <dgm:cxn modelId="{750BDA49-86E0-4B21-AF49-0E20A829DC2C}" type="presParOf" srcId="{C3813E57-1A8F-498B-A27C-BE6BEF7E5154}" destId="{1BCF53C4-7C90-4EC9-B0F2-F28E2375CA3F}" srcOrd="0" destOrd="0" presId="urn:microsoft.com/office/officeart/2005/8/layout/cycle2"/>
    <dgm:cxn modelId="{01917873-29C5-4991-AD5A-BBE955CA39B6}" type="presParOf" srcId="{0ED5B943-5900-4101-8E7F-B89667C36BAE}" destId="{A6469526-0359-479E-B8BB-DC022C70A601}" srcOrd="2" destOrd="0" presId="urn:microsoft.com/office/officeart/2005/8/layout/cycle2"/>
    <dgm:cxn modelId="{1E06CBF9-0E2A-48D5-BC2A-4FDFF13C6D9C}" type="presParOf" srcId="{0ED5B943-5900-4101-8E7F-B89667C36BAE}" destId="{AA331286-4792-4573-9C40-2F7FCCDC1CDA}" srcOrd="3" destOrd="0" presId="urn:microsoft.com/office/officeart/2005/8/layout/cycle2"/>
    <dgm:cxn modelId="{7274F77D-0A4D-49EA-AA6F-40796185C215}" type="presParOf" srcId="{AA331286-4792-4573-9C40-2F7FCCDC1CDA}" destId="{C1044A83-A7C4-4AEC-A4DA-49272E94927A}" srcOrd="0" destOrd="0" presId="urn:microsoft.com/office/officeart/2005/8/layout/cycle2"/>
    <dgm:cxn modelId="{B9BDDA80-FDBA-4510-A9BD-EB1454E2D003}" type="presParOf" srcId="{0ED5B943-5900-4101-8E7F-B89667C36BAE}" destId="{17BB6F67-F9B9-44F6-B49B-080A671A2D40}" srcOrd="4" destOrd="0" presId="urn:microsoft.com/office/officeart/2005/8/layout/cycle2"/>
    <dgm:cxn modelId="{3590E655-E285-4C48-BF94-BCE058B586F2}" type="presParOf" srcId="{0ED5B943-5900-4101-8E7F-B89667C36BAE}" destId="{C3FEBA13-C61F-4D00-9C12-DF748EF53AAC}" srcOrd="5" destOrd="0" presId="urn:microsoft.com/office/officeart/2005/8/layout/cycle2"/>
    <dgm:cxn modelId="{A5B12604-8C59-43A4-980C-DA2528D42E06}" type="presParOf" srcId="{C3FEBA13-C61F-4D00-9C12-DF748EF53AAC}" destId="{A99D3FF1-3A25-4C07-8286-77D979AEB17B}" srcOrd="0" destOrd="0" presId="urn:microsoft.com/office/officeart/2005/8/layout/cycle2"/>
    <dgm:cxn modelId="{AF7C6C38-6B0C-4ED4-BB0F-C1411432D163}" type="presParOf" srcId="{0ED5B943-5900-4101-8E7F-B89667C36BAE}" destId="{868CAB96-7975-4139-A06C-7E9B6C691682}" srcOrd="6" destOrd="0" presId="urn:microsoft.com/office/officeart/2005/8/layout/cycle2"/>
    <dgm:cxn modelId="{70F3415C-34E2-4AC5-A32B-8874C8AEBB31}" type="presParOf" srcId="{0ED5B943-5900-4101-8E7F-B89667C36BAE}" destId="{84F7D56B-9550-44F9-BB40-B307AB3169CD}" srcOrd="7" destOrd="0" presId="urn:microsoft.com/office/officeart/2005/8/layout/cycle2"/>
    <dgm:cxn modelId="{3DB53406-649A-476D-9CB1-4A0B1EADEBE4}" type="presParOf" srcId="{84F7D56B-9550-44F9-BB40-B307AB3169CD}" destId="{728772E1-7099-44E0-A0D2-38EE4BB683A6}" srcOrd="0" destOrd="0" presId="urn:microsoft.com/office/officeart/2005/8/layout/cycle2"/>
    <dgm:cxn modelId="{4E103649-C230-4CB6-8F26-CCD064FB150D}" type="presParOf" srcId="{0ED5B943-5900-4101-8E7F-B89667C36BAE}" destId="{78C69D1A-1727-41E6-8997-B03F0DC64920}" srcOrd="8" destOrd="0" presId="urn:microsoft.com/office/officeart/2005/8/layout/cycle2"/>
    <dgm:cxn modelId="{2897AC8B-ADFC-41F5-99FB-BC23FBE0EA44}" type="presParOf" srcId="{0ED5B943-5900-4101-8E7F-B89667C36BAE}" destId="{B8BEDAD7-8980-4443-A89F-65B877B67B54}" srcOrd="9" destOrd="0" presId="urn:microsoft.com/office/officeart/2005/8/layout/cycle2"/>
    <dgm:cxn modelId="{B86008E1-F220-4BFE-A98A-2A1AF23CA7D2}" type="presParOf" srcId="{B8BEDAD7-8980-4443-A89F-65B877B67B54}" destId="{3A267EE6-5911-4809-BA7E-EF819B36FA6B}" srcOrd="0" destOrd="0" presId="urn:microsoft.com/office/officeart/2005/8/layout/cycle2"/>
    <dgm:cxn modelId="{8AA81F04-CC5D-47C4-8F1C-BCE9D7849EEB}" type="presParOf" srcId="{0ED5B943-5900-4101-8E7F-B89667C36BAE}" destId="{B2F44529-8A13-41A4-B6DF-399F49993165}" srcOrd="10" destOrd="0" presId="urn:microsoft.com/office/officeart/2005/8/layout/cycle2"/>
    <dgm:cxn modelId="{49D493BF-D3ED-4DBE-B0CC-84AA8E61B321}" type="presParOf" srcId="{0ED5B943-5900-4101-8E7F-B89667C36BAE}" destId="{1925A308-41C5-4712-8D9C-E307C376DD05}" srcOrd="11" destOrd="0" presId="urn:microsoft.com/office/officeart/2005/8/layout/cycle2"/>
    <dgm:cxn modelId="{224C4BF6-63C7-41B0-8DB0-F23C568DEB50}" type="presParOf" srcId="{1925A308-41C5-4712-8D9C-E307C376DD05}" destId="{8C9E54C9-9344-4657-BB49-DD4C989553B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5BDFD-1FB3-48C8-B561-F92D79DFD524}"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C79CD587-F9CC-4CA4-A725-A0B2D3643173}">
      <dgm:prSet phldrT="[Text]"/>
      <dgm:spPr/>
      <dgm:t>
        <a:bodyPr/>
        <a:lstStyle/>
        <a:p>
          <a:r>
            <a:rPr lang="en-US" dirty="0" smtClean="0"/>
            <a:t>Hope</a:t>
          </a:r>
          <a:endParaRPr lang="en-US" dirty="0"/>
        </a:p>
      </dgm:t>
    </dgm:pt>
    <dgm:pt modelId="{B45B3ADE-221C-4896-B6BB-D3E762633EBB}" type="parTrans" cxnId="{0C2F6604-C938-4F2D-987A-FCCE21F7C8C2}">
      <dgm:prSet/>
      <dgm:spPr/>
      <dgm:t>
        <a:bodyPr/>
        <a:lstStyle/>
        <a:p>
          <a:endParaRPr lang="en-US"/>
        </a:p>
      </dgm:t>
    </dgm:pt>
    <dgm:pt modelId="{C9993191-799D-45CB-99F7-F3E00743F136}" type="sibTrans" cxnId="{0C2F6604-C938-4F2D-987A-FCCE21F7C8C2}">
      <dgm:prSet/>
      <dgm:spPr/>
      <dgm:t>
        <a:bodyPr/>
        <a:lstStyle/>
        <a:p>
          <a:endParaRPr lang="en-US"/>
        </a:p>
      </dgm:t>
    </dgm:pt>
    <dgm:pt modelId="{0539C164-4E07-4B1F-A771-34DB63D2BEA4}">
      <dgm:prSet phldrT="[Text]"/>
      <dgm:spPr/>
      <dgm:t>
        <a:bodyPr/>
        <a:lstStyle/>
        <a:p>
          <a:r>
            <a:rPr lang="en-US" dirty="0" smtClean="0"/>
            <a:t>Status</a:t>
          </a:r>
          <a:endParaRPr lang="en-US" dirty="0"/>
        </a:p>
      </dgm:t>
    </dgm:pt>
    <dgm:pt modelId="{AF70FF6A-D113-495D-AABF-CA7C7638A98B}" type="parTrans" cxnId="{D0642D99-96BC-4B14-BA3E-E0EE3C9B581A}">
      <dgm:prSet/>
      <dgm:spPr/>
      <dgm:t>
        <a:bodyPr/>
        <a:lstStyle/>
        <a:p>
          <a:endParaRPr lang="en-US"/>
        </a:p>
      </dgm:t>
    </dgm:pt>
    <dgm:pt modelId="{61822CF3-1E00-4BEC-8FCA-3AF3491FE44A}" type="sibTrans" cxnId="{D0642D99-96BC-4B14-BA3E-E0EE3C9B581A}">
      <dgm:prSet/>
      <dgm:spPr/>
      <dgm:t>
        <a:bodyPr/>
        <a:lstStyle/>
        <a:p>
          <a:endParaRPr lang="en-US"/>
        </a:p>
      </dgm:t>
    </dgm:pt>
    <dgm:pt modelId="{B079A783-0F53-4C36-A3C0-B8326A190F7D}">
      <dgm:prSet phldrT="[Text]"/>
      <dgm:spPr/>
      <dgm:t>
        <a:bodyPr/>
        <a:lstStyle/>
        <a:p>
          <a:r>
            <a:rPr lang="en-US" dirty="0" smtClean="0"/>
            <a:t>Empowers</a:t>
          </a:r>
        </a:p>
      </dgm:t>
    </dgm:pt>
    <dgm:pt modelId="{5E46DC78-6FBF-4924-B696-32E9B0DCFCD1}" type="parTrans" cxnId="{EFF54093-92F7-409E-B549-60887B4257AF}">
      <dgm:prSet/>
      <dgm:spPr/>
      <dgm:t>
        <a:bodyPr/>
        <a:lstStyle/>
        <a:p>
          <a:endParaRPr lang="en-US"/>
        </a:p>
      </dgm:t>
    </dgm:pt>
    <dgm:pt modelId="{4DAD096E-60EE-497D-86BA-F1AA635D3A3D}" type="sibTrans" cxnId="{EFF54093-92F7-409E-B549-60887B4257AF}">
      <dgm:prSet/>
      <dgm:spPr/>
      <dgm:t>
        <a:bodyPr/>
        <a:lstStyle/>
        <a:p>
          <a:endParaRPr lang="en-US"/>
        </a:p>
      </dgm:t>
    </dgm:pt>
    <dgm:pt modelId="{E1293E40-36DE-4CE8-8C70-E6C63168D2D6}">
      <dgm:prSet phldrT="[Text]"/>
      <dgm:spPr/>
      <dgm:t>
        <a:bodyPr/>
        <a:lstStyle/>
        <a:p>
          <a:r>
            <a:rPr lang="en-US" dirty="0" smtClean="0"/>
            <a:t>Support</a:t>
          </a:r>
          <a:endParaRPr lang="en-US" dirty="0"/>
        </a:p>
      </dgm:t>
    </dgm:pt>
    <dgm:pt modelId="{E3D31BDC-CC9E-44C5-9ED2-BA79AA1BD4BF}" type="parTrans" cxnId="{6D2E163D-18D4-4F9B-AB46-09F579046F79}">
      <dgm:prSet/>
      <dgm:spPr/>
      <dgm:t>
        <a:bodyPr/>
        <a:lstStyle/>
        <a:p>
          <a:endParaRPr lang="en-US"/>
        </a:p>
      </dgm:t>
    </dgm:pt>
    <dgm:pt modelId="{2B089940-060D-45E4-BD0D-F96A0D4149BE}" type="sibTrans" cxnId="{6D2E163D-18D4-4F9B-AB46-09F579046F79}">
      <dgm:prSet/>
      <dgm:spPr/>
      <dgm:t>
        <a:bodyPr/>
        <a:lstStyle/>
        <a:p>
          <a:endParaRPr lang="en-US"/>
        </a:p>
      </dgm:t>
    </dgm:pt>
    <dgm:pt modelId="{C853B1F8-9AED-40FA-8C5E-6E1F149A622A}">
      <dgm:prSet phldrT="[Text]"/>
      <dgm:spPr/>
      <dgm:t>
        <a:bodyPr/>
        <a:lstStyle/>
        <a:p>
          <a:r>
            <a:rPr lang="en-US" dirty="0" smtClean="0"/>
            <a:t>Justice</a:t>
          </a:r>
          <a:endParaRPr lang="en-US" dirty="0"/>
        </a:p>
      </dgm:t>
    </dgm:pt>
    <dgm:pt modelId="{653B9BCE-C017-47F9-83C4-B6D5CEB0A06A}" type="parTrans" cxnId="{76022907-E2FF-4A66-B466-351208C37494}">
      <dgm:prSet/>
      <dgm:spPr/>
      <dgm:t>
        <a:bodyPr/>
        <a:lstStyle/>
        <a:p>
          <a:endParaRPr lang="en-US"/>
        </a:p>
      </dgm:t>
    </dgm:pt>
    <dgm:pt modelId="{49217AC2-70B6-4E6A-8173-C5A1979A25A6}" type="sibTrans" cxnId="{76022907-E2FF-4A66-B466-351208C37494}">
      <dgm:prSet/>
      <dgm:spPr/>
      <dgm:t>
        <a:bodyPr/>
        <a:lstStyle/>
        <a:p>
          <a:endParaRPr lang="en-US"/>
        </a:p>
      </dgm:t>
    </dgm:pt>
    <dgm:pt modelId="{E50C3CE6-E363-40B3-A732-F0C93727625C}" type="pres">
      <dgm:prSet presAssocID="{4125BDFD-1FB3-48C8-B561-F92D79DFD524}" presName="cycle" presStyleCnt="0">
        <dgm:presLayoutVars>
          <dgm:chMax val="1"/>
          <dgm:dir/>
          <dgm:animLvl val="ctr"/>
          <dgm:resizeHandles val="exact"/>
        </dgm:presLayoutVars>
      </dgm:prSet>
      <dgm:spPr/>
      <dgm:t>
        <a:bodyPr/>
        <a:lstStyle/>
        <a:p>
          <a:endParaRPr lang="en-US"/>
        </a:p>
      </dgm:t>
    </dgm:pt>
    <dgm:pt modelId="{924ACCB2-E359-4024-A48D-A055F9A7A312}" type="pres">
      <dgm:prSet presAssocID="{C79CD587-F9CC-4CA4-A725-A0B2D3643173}" presName="centerShape" presStyleLbl="node0" presStyleIdx="0" presStyleCnt="1" custScaleX="146410" custScaleY="146410"/>
      <dgm:spPr/>
      <dgm:t>
        <a:bodyPr/>
        <a:lstStyle/>
        <a:p>
          <a:endParaRPr lang="en-US"/>
        </a:p>
      </dgm:t>
    </dgm:pt>
    <dgm:pt modelId="{BE3D2438-FC28-4258-A656-1E91916B6152}" type="pres">
      <dgm:prSet presAssocID="{AF70FF6A-D113-495D-AABF-CA7C7638A98B}" presName="Name9" presStyleLbl="parChTrans1D2" presStyleIdx="0" presStyleCnt="4"/>
      <dgm:spPr/>
      <dgm:t>
        <a:bodyPr/>
        <a:lstStyle/>
        <a:p>
          <a:endParaRPr lang="en-US"/>
        </a:p>
      </dgm:t>
    </dgm:pt>
    <dgm:pt modelId="{BD955115-EEFB-4772-A6DA-E0B11548FAAA}" type="pres">
      <dgm:prSet presAssocID="{AF70FF6A-D113-495D-AABF-CA7C7638A98B}" presName="connTx" presStyleLbl="parChTrans1D2" presStyleIdx="0" presStyleCnt="4"/>
      <dgm:spPr/>
      <dgm:t>
        <a:bodyPr/>
        <a:lstStyle/>
        <a:p>
          <a:endParaRPr lang="en-US"/>
        </a:p>
      </dgm:t>
    </dgm:pt>
    <dgm:pt modelId="{6F584206-BC19-4A97-90B6-08DC6173A8A4}" type="pres">
      <dgm:prSet presAssocID="{0539C164-4E07-4B1F-A771-34DB63D2BEA4}" presName="node" presStyleLbl="node1" presStyleIdx="0" presStyleCnt="4">
        <dgm:presLayoutVars>
          <dgm:bulletEnabled val="1"/>
        </dgm:presLayoutVars>
      </dgm:prSet>
      <dgm:spPr/>
      <dgm:t>
        <a:bodyPr/>
        <a:lstStyle/>
        <a:p>
          <a:endParaRPr lang="en-US"/>
        </a:p>
      </dgm:t>
    </dgm:pt>
    <dgm:pt modelId="{FE95E318-0D8C-4E2A-A0DA-0B495E792E9B}" type="pres">
      <dgm:prSet presAssocID="{5E46DC78-6FBF-4924-B696-32E9B0DCFCD1}" presName="Name9" presStyleLbl="parChTrans1D2" presStyleIdx="1" presStyleCnt="4"/>
      <dgm:spPr/>
      <dgm:t>
        <a:bodyPr/>
        <a:lstStyle/>
        <a:p>
          <a:endParaRPr lang="en-US"/>
        </a:p>
      </dgm:t>
    </dgm:pt>
    <dgm:pt modelId="{01994BF0-77D5-4005-8F0D-3C6A86431946}" type="pres">
      <dgm:prSet presAssocID="{5E46DC78-6FBF-4924-B696-32E9B0DCFCD1}" presName="connTx" presStyleLbl="parChTrans1D2" presStyleIdx="1" presStyleCnt="4"/>
      <dgm:spPr/>
      <dgm:t>
        <a:bodyPr/>
        <a:lstStyle/>
        <a:p>
          <a:endParaRPr lang="en-US"/>
        </a:p>
      </dgm:t>
    </dgm:pt>
    <dgm:pt modelId="{D41C3610-D05A-4D19-AED2-C12591D726D3}" type="pres">
      <dgm:prSet presAssocID="{B079A783-0F53-4C36-A3C0-B8326A190F7D}" presName="node" presStyleLbl="node1" presStyleIdx="1" presStyleCnt="4">
        <dgm:presLayoutVars>
          <dgm:bulletEnabled val="1"/>
        </dgm:presLayoutVars>
      </dgm:prSet>
      <dgm:spPr/>
      <dgm:t>
        <a:bodyPr/>
        <a:lstStyle/>
        <a:p>
          <a:endParaRPr lang="en-US"/>
        </a:p>
      </dgm:t>
    </dgm:pt>
    <dgm:pt modelId="{DEBDCA78-FF76-48C4-8460-34564B9B656D}" type="pres">
      <dgm:prSet presAssocID="{E3D31BDC-CC9E-44C5-9ED2-BA79AA1BD4BF}" presName="Name9" presStyleLbl="parChTrans1D2" presStyleIdx="2" presStyleCnt="4"/>
      <dgm:spPr/>
      <dgm:t>
        <a:bodyPr/>
        <a:lstStyle/>
        <a:p>
          <a:endParaRPr lang="en-US"/>
        </a:p>
      </dgm:t>
    </dgm:pt>
    <dgm:pt modelId="{BD1F4A31-40CE-4096-B51F-5CA7DC27B6B1}" type="pres">
      <dgm:prSet presAssocID="{E3D31BDC-CC9E-44C5-9ED2-BA79AA1BD4BF}" presName="connTx" presStyleLbl="parChTrans1D2" presStyleIdx="2" presStyleCnt="4"/>
      <dgm:spPr/>
      <dgm:t>
        <a:bodyPr/>
        <a:lstStyle/>
        <a:p>
          <a:endParaRPr lang="en-US"/>
        </a:p>
      </dgm:t>
    </dgm:pt>
    <dgm:pt modelId="{490C2190-D9B8-4212-8E65-34FABFDB7DAB}" type="pres">
      <dgm:prSet presAssocID="{E1293E40-36DE-4CE8-8C70-E6C63168D2D6}" presName="node" presStyleLbl="node1" presStyleIdx="2" presStyleCnt="4">
        <dgm:presLayoutVars>
          <dgm:bulletEnabled val="1"/>
        </dgm:presLayoutVars>
      </dgm:prSet>
      <dgm:spPr/>
      <dgm:t>
        <a:bodyPr/>
        <a:lstStyle/>
        <a:p>
          <a:endParaRPr lang="en-US"/>
        </a:p>
      </dgm:t>
    </dgm:pt>
    <dgm:pt modelId="{BC9578EF-38FC-478B-9E5A-7B87A9E65F43}" type="pres">
      <dgm:prSet presAssocID="{653B9BCE-C017-47F9-83C4-B6D5CEB0A06A}" presName="Name9" presStyleLbl="parChTrans1D2" presStyleIdx="3" presStyleCnt="4"/>
      <dgm:spPr/>
      <dgm:t>
        <a:bodyPr/>
        <a:lstStyle/>
        <a:p>
          <a:endParaRPr lang="en-US"/>
        </a:p>
      </dgm:t>
    </dgm:pt>
    <dgm:pt modelId="{90D4370C-E784-45D8-B425-F5B22453A3B8}" type="pres">
      <dgm:prSet presAssocID="{653B9BCE-C017-47F9-83C4-B6D5CEB0A06A}" presName="connTx" presStyleLbl="parChTrans1D2" presStyleIdx="3" presStyleCnt="4"/>
      <dgm:spPr/>
      <dgm:t>
        <a:bodyPr/>
        <a:lstStyle/>
        <a:p>
          <a:endParaRPr lang="en-US"/>
        </a:p>
      </dgm:t>
    </dgm:pt>
    <dgm:pt modelId="{031790F8-255D-4E71-BA96-32E1CE596D72}" type="pres">
      <dgm:prSet presAssocID="{C853B1F8-9AED-40FA-8C5E-6E1F149A622A}" presName="node" presStyleLbl="node1" presStyleIdx="3" presStyleCnt="4">
        <dgm:presLayoutVars>
          <dgm:bulletEnabled val="1"/>
        </dgm:presLayoutVars>
      </dgm:prSet>
      <dgm:spPr/>
      <dgm:t>
        <a:bodyPr/>
        <a:lstStyle/>
        <a:p>
          <a:endParaRPr lang="en-US"/>
        </a:p>
      </dgm:t>
    </dgm:pt>
  </dgm:ptLst>
  <dgm:cxnLst>
    <dgm:cxn modelId="{85E62936-E989-4D53-9915-FB88876D7B13}" type="presOf" srcId="{C853B1F8-9AED-40FA-8C5E-6E1F149A622A}" destId="{031790F8-255D-4E71-BA96-32E1CE596D72}" srcOrd="0" destOrd="0" presId="urn:microsoft.com/office/officeart/2005/8/layout/radial1"/>
    <dgm:cxn modelId="{76B6D2A4-08A3-4CF8-A4B0-4138CEE9E0E5}" type="presOf" srcId="{C79CD587-F9CC-4CA4-A725-A0B2D3643173}" destId="{924ACCB2-E359-4024-A48D-A055F9A7A312}" srcOrd="0" destOrd="0" presId="urn:microsoft.com/office/officeart/2005/8/layout/radial1"/>
    <dgm:cxn modelId="{D0642D99-96BC-4B14-BA3E-E0EE3C9B581A}" srcId="{C79CD587-F9CC-4CA4-A725-A0B2D3643173}" destId="{0539C164-4E07-4B1F-A771-34DB63D2BEA4}" srcOrd="0" destOrd="0" parTransId="{AF70FF6A-D113-495D-AABF-CA7C7638A98B}" sibTransId="{61822CF3-1E00-4BEC-8FCA-3AF3491FE44A}"/>
    <dgm:cxn modelId="{40278AD1-1DB1-4653-AAD9-9541727BF5FD}" type="presOf" srcId="{653B9BCE-C017-47F9-83C4-B6D5CEB0A06A}" destId="{90D4370C-E784-45D8-B425-F5B22453A3B8}" srcOrd="1" destOrd="0" presId="urn:microsoft.com/office/officeart/2005/8/layout/radial1"/>
    <dgm:cxn modelId="{42330C0B-B19A-4B3F-B830-627D1CA952A5}" type="presOf" srcId="{5E46DC78-6FBF-4924-B696-32E9B0DCFCD1}" destId="{01994BF0-77D5-4005-8F0D-3C6A86431946}" srcOrd="1" destOrd="0" presId="urn:microsoft.com/office/officeart/2005/8/layout/radial1"/>
    <dgm:cxn modelId="{2FCACAF3-BCBF-4460-B596-40C91BDFD2BF}" type="presOf" srcId="{E3D31BDC-CC9E-44C5-9ED2-BA79AA1BD4BF}" destId="{BD1F4A31-40CE-4096-B51F-5CA7DC27B6B1}" srcOrd="1" destOrd="0" presId="urn:microsoft.com/office/officeart/2005/8/layout/radial1"/>
    <dgm:cxn modelId="{6D2E163D-18D4-4F9B-AB46-09F579046F79}" srcId="{C79CD587-F9CC-4CA4-A725-A0B2D3643173}" destId="{E1293E40-36DE-4CE8-8C70-E6C63168D2D6}" srcOrd="2" destOrd="0" parTransId="{E3D31BDC-CC9E-44C5-9ED2-BA79AA1BD4BF}" sibTransId="{2B089940-060D-45E4-BD0D-F96A0D4149BE}"/>
    <dgm:cxn modelId="{8765B79E-3544-40D2-B6E1-DECE4B81881A}" type="presOf" srcId="{AF70FF6A-D113-495D-AABF-CA7C7638A98B}" destId="{BD955115-EEFB-4772-A6DA-E0B11548FAAA}" srcOrd="1" destOrd="0" presId="urn:microsoft.com/office/officeart/2005/8/layout/radial1"/>
    <dgm:cxn modelId="{76022907-E2FF-4A66-B466-351208C37494}" srcId="{C79CD587-F9CC-4CA4-A725-A0B2D3643173}" destId="{C853B1F8-9AED-40FA-8C5E-6E1F149A622A}" srcOrd="3" destOrd="0" parTransId="{653B9BCE-C017-47F9-83C4-B6D5CEB0A06A}" sibTransId="{49217AC2-70B6-4E6A-8173-C5A1979A25A6}"/>
    <dgm:cxn modelId="{D9C5156C-E51B-4DC7-A4A7-1BBA6E736AD5}" type="presOf" srcId="{653B9BCE-C017-47F9-83C4-B6D5CEB0A06A}" destId="{BC9578EF-38FC-478B-9E5A-7B87A9E65F43}" srcOrd="0" destOrd="0" presId="urn:microsoft.com/office/officeart/2005/8/layout/radial1"/>
    <dgm:cxn modelId="{0C2F6604-C938-4F2D-987A-FCCE21F7C8C2}" srcId="{4125BDFD-1FB3-48C8-B561-F92D79DFD524}" destId="{C79CD587-F9CC-4CA4-A725-A0B2D3643173}" srcOrd="0" destOrd="0" parTransId="{B45B3ADE-221C-4896-B6BB-D3E762633EBB}" sibTransId="{C9993191-799D-45CB-99F7-F3E00743F136}"/>
    <dgm:cxn modelId="{8F68E080-12CA-4D27-9E89-A35E1FCDAF02}" type="presOf" srcId="{E3D31BDC-CC9E-44C5-9ED2-BA79AA1BD4BF}" destId="{DEBDCA78-FF76-48C4-8460-34564B9B656D}" srcOrd="0" destOrd="0" presId="urn:microsoft.com/office/officeart/2005/8/layout/radial1"/>
    <dgm:cxn modelId="{3BECBF44-CD2B-457E-9065-4CF9C8009EDC}" type="presOf" srcId="{0539C164-4E07-4B1F-A771-34DB63D2BEA4}" destId="{6F584206-BC19-4A97-90B6-08DC6173A8A4}" srcOrd="0" destOrd="0" presId="urn:microsoft.com/office/officeart/2005/8/layout/radial1"/>
    <dgm:cxn modelId="{21E8443F-2938-4151-A1D1-B3128C170526}" type="presOf" srcId="{AF70FF6A-D113-495D-AABF-CA7C7638A98B}" destId="{BE3D2438-FC28-4258-A656-1E91916B6152}" srcOrd="0" destOrd="0" presId="urn:microsoft.com/office/officeart/2005/8/layout/radial1"/>
    <dgm:cxn modelId="{EFF54093-92F7-409E-B549-60887B4257AF}" srcId="{C79CD587-F9CC-4CA4-A725-A0B2D3643173}" destId="{B079A783-0F53-4C36-A3C0-B8326A190F7D}" srcOrd="1" destOrd="0" parTransId="{5E46DC78-6FBF-4924-B696-32E9B0DCFCD1}" sibTransId="{4DAD096E-60EE-497D-86BA-F1AA635D3A3D}"/>
    <dgm:cxn modelId="{C21B8B7A-26E8-442F-9F98-9A3CAA8CA13E}" type="presOf" srcId="{5E46DC78-6FBF-4924-B696-32E9B0DCFCD1}" destId="{FE95E318-0D8C-4E2A-A0DA-0B495E792E9B}" srcOrd="0" destOrd="0" presId="urn:microsoft.com/office/officeart/2005/8/layout/radial1"/>
    <dgm:cxn modelId="{14A91623-AF8F-4936-A869-4A32F7FBA7E4}" type="presOf" srcId="{B079A783-0F53-4C36-A3C0-B8326A190F7D}" destId="{D41C3610-D05A-4D19-AED2-C12591D726D3}" srcOrd="0" destOrd="0" presId="urn:microsoft.com/office/officeart/2005/8/layout/radial1"/>
    <dgm:cxn modelId="{7DCAEDE4-53D3-4772-8A82-468074E44900}" type="presOf" srcId="{E1293E40-36DE-4CE8-8C70-E6C63168D2D6}" destId="{490C2190-D9B8-4212-8E65-34FABFDB7DAB}" srcOrd="0" destOrd="0" presId="urn:microsoft.com/office/officeart/2005/8/layout/radial1"/>
    <dgm:cxn modelId="{F5DC8EF3-46C3-438B-91C0-86DCD046D6B2}" type="presOf" srcId="{4125BDFD-1FB3-48C8-B561-F92D79DFD524}" destId="{E50C3CE6-E363-40B3-A732-F0C93727625C}" srcOrd="0" destOrd="0" presId="urn:microsoft.com/office/officeart/2005/8/layout/radial1"/>
    <dgm:cxn modelId="{C5BF7982-4994-465D-9895-88CD45A34CD2}" type="presParOf" srcId="{E50C3CE6-E363-40B3-A732-F0C93727625C}" destId="{924ACCB2-E359-4024-A48D-A055F9A7A312}" srcOrd="0" destOrd="0" presId="urn:microsoft.com/office/officeart/2005/8/layout/radial1"/>
    <dgm:cxn modelId="{D096A456-5221-4803-9887-F9FF4FB93AE2}" type="presParOf" srcId="{E50C3CE6-E363-40B3-A732-F0C93727625C}" destId="{BE3D2438-FC28-4258-A656-1E91916B6152}" srcOrd="1" destOrd="0" presId="urn:microsoft.com/office/officeart/2005/8/layout/radial1"/>
    <dgm:cxn modelId="{E978833D-1AF2-4354-AFC4-E250BA992628}" type="presParOf" srcId="{BE3D2438-FC28-4258-A656-1E91916B6152}" destId="{BD955115-EEFB-4772-A6DA-E0B11548FAAA}" srcOrd="0" destOrd="0" presId="urn:microsoft.com/office/officeart/2005/8/layout/radial1"/>
    <dgm:cxn modelId="{D9DA0B84-F1C3-4FEB-A55B-AA358081239A}" type="presParOf" srcId="{E50C3CE6-E363-40B3-A732-F0C93727625C}" destId="{6F584206-BC19-4A97-90B6-08DC6173A8A4}" srcOrd="2" destOrd="0" presId="urn:microsoft.com/office/officeart/2005/8/layout/radial1"/>
    <dgm:cxn modelId="{F8AB58C3-9C6B-4101-84D5-5754A639705E}" type="presParOf" srcId="{E50C3CE6-E363-40B3-A732-F0C93727625C}" destId="{FE95E318-0D8C-4E2A-A0DA-0B495E792E9B}" srcOrd="3" destOrd="0" presId="urn:microsoft.com/office/officeart/2005/8/layout/radial1"/>
    <dgm:cxn modelId="{A21AD36E-81A7-40BB-8B75-0247693B9A94}" type="presParOf" srcId="{FE95E318-0D8C-4E2A-A0DA-0B495E792E9B}" destId="{01994BF0-77D5-4005-8F0D-3C6A86431946}" srcOrd="0" destOrd="0" presId="urn:microsoft.com/office/officeart/2005/8/layout/radial1"/>
    <dgm:cxn modelId="{FB0BE141-ECFD-4B48-8899-115B518B3A6B}" type="presParOf" srcId="{E50C3CE6-E363-40B3-A732-F0C93727625C}" destId="{D41C3610-D05A-4D19-AED2-C12591D726D3}" srcOrd="4" destOrd="0" presId="urn:microsoft.com/office/officeart/2005/8/layout/radial1"/>
    <dgm:cxn modelId="{4F401B2B-C19D-424A-A791-5CBC460061C4}" type="presParOf" srcId="{E50C3CE6-E363-40B3-A732-F0C93727625C}" destId="{DEBDCA78-FF76-48C4-8460-34564B9B656D}" srcOrd="5" destOrd="0" presId="urn:microsoft.com/office/officeart/2005/8/layout/radial1"/>
    <dgm:cxn modelId="{0EBE7311-91F8-4C88-A34F-A850BBE3823D}" type="presParOf" srcId="{DEBDCA78-FF76-48C4-8460-34564B9B656D}" destId="{BD1F4A31-40CE-4096-B51F-5CA7DC27B6B1}" srcOrd="0" destOrd="0" presId="urn:microsoft.com/office/officeart/2005/8/layout/radial1"/>
    <dgm:cxn modelId="{870AC02E-350B-49A7-A03F-FFC3181D65EA}" type="presParOf" srcId="{E50C3CE6-E363-40B3-A732-F0C93727625C}" destId="{490C2190-D9B8-4212-8E65-34FABFDB7DAB}" srcOrd="6" destOrd="0" presId="urn:microsoft.com/office/officeart/2005/8/layout/radial1"/>
    <dgm:cxn modelId="{510D163A-BE16-493B-9587-5021D199BAA9}" type="presParOf" srcId="{E50C3CE6-E363-40B3-A732-F0C93727625C}" destId="{BC9578EF-38FC-478B-9E5A-7B87A9E65F43}" srcOrd="7" destOrd="0" presId="urn:microsoft.com/office/officeart/2005/8/layout/radial1"/>
    <dgm:cxn modelId="{65550933-3C97-4237-AF97-8C253EC8D8DF}" type="presParOf" srcId="{BC9578EF-38FC-478B-9E5A-7B87A9E65F43}" destId="{90D4370C-E784-45D8-B425-F5B22453A3B8}" srcOrd="0" destOrd="0" presId="urn:microsoft.com/office/officeart/2005/8/layout/radial1"/>
    <dgm:cxn modelId="{9802DB0A-D01B-43A9-AD02-0BFCC0AAEB55}" type="presParOf" srcId="{E50C3CE6-E363-40B3-A732-F0C93727625C}" destId="{031790F8-255D-4E71-BA96-32E1CE596D72}"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38C80-5EC0-4A31-BCA1-2CAF29F8D3DA}"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CEF24777-5C29-45E8-BEA7-22C8FD714E1E}">
      <dgm:prSet phldrT="[Text]"/>
      <dgm:spPr/>
      <dgm:t>
        <a:bodyPr/>
        <a:lstStyle/>
        <a:p>
          <a:r>
            <a:rPr lang="en-US" dirty="0" smtClean="0"/>
            <a:t>Attitudes</a:t>
          </a:r>
          <a:endParaRPr lang="en-US" dirty="0"/>
        </a:p>
      </dgm:t>
    </dgm:pt>
    <dgm:pt modelId="{98D3FC53-3699-4379-9520-E0158C4C7C3E}" type="parTrans" cxnId="{E5A667E6-9B5E-413E-80E0-C8C5263BDA4D}">
      <dgm:prSet/>
      <dgm:spPr/>
      <dgm:t>
        <a:bodyPr/>
        <a:lstStyle/>
        <a:p>
          <a:endParaRPr lang="en-US"/>
        </a:p>
      </dgm:t>
    </dgm:pt>
    <dgm:pt modelId="{98993ACE-3C8F-4555-BA2E-DF95BAD81035}" type="sibTrans" cxnId="{E5A667E6-9B5E-413E-80E0-C8C5263BDA4D}">
      <dgm:prSet/>
      <dgm:spPr/>
      <dgm:t>
        <a:bodyPr/>
        <a:lstStyle/>
        <a:p>
          <a:endParaRPr lang="en-US"/>
        </a:p>
      </dgm:t>
    </dgm:pt>
    <dgm:pt modelId="{ACFEF33D-7A1C-4CCB-8A23-980874428095}">
      <dgm:prSet phldrT="[Text]"/>
      <dgm:spPr/>
      <dgm:t>
        <a:bodyPr/>
        <a:lstStyle/>
        <a:p>
          <a:r>
            <a:rPr lang="en-US" dirty="0" smtClean="0"/>
            <a:t>What are the patient and family members attitudes toward diagnosis?</a:t>
          </a:r>
          <a:endParaRPr lang="en-US" dirty="0"/>
        </a:p>
      </dgm:t>
    </dgm:pt>
    <dgm:pt modelId="{4C8E86E4-565E-4F98-9A90-A61B0557B8E5}" type="parTrans" cxnId="{930C703B-B302-4AD1-9E2A-E162A78E7E09}">
      <dgm:prSet/>
      <dgm:spPr/>
      <dgm:t>
        <a:bodyPr/>
        <a:lstStyle/>
        <a:p>
          <a:endParaRPr lang="en-US"/>
        </a:p>
      </dgm:t>
    </dgm:pt>
    <dgm:pt modelId="{A3E5E93B-C9F1-4064-85B9-1413BA50F45C}" type="sibTrans" cxnId="{930C703B-B302-4AD1-9E2A-E162A78E7E09}">
      <dgm:prSet/>
      <dgm:spPr/>
      <dgm:t>
        <a:bodyPr/>
        <a:lstStyle/>
        <a:p>
          <a:endParaRPr lang="en-US"/>
        </a:p>
      </dgm:t>
    </dgm:pt>
    <dgm:pt modelId="{A2505E2C-183F-46AD-8508-7930E2ACD404}">
      <dgm:prSet phldrT="[Text]"/>
      <dgm:spPr/>
      <dgm:t>
        <a:bodyPr/>
        <a:lstStyle/>
        <a:p>
          <a:r>
            <a:rPr lang="en-US" dirty="0" smtClean="0"/>
            <a:t>Educate yourself about attitudes common to ethnic groups; understand symbolic meaning</a:t>
          </a:r>
          <a:endParaRPr lang="en-US" dirty="0"/>
        </a:p>
      </dgm:t>
    </dgm:pt>
    <dgm:pt modelId="{0870A329-A518-49AB-B10C-BC42AD71CF9B}" type="parTrans" cxnId="{73F06746-96FD-488D-B559-977B982F83A9}">
      <dgm:prSet/>
      <dgm:spPr/>
      <dgm:t>
        <a:bodyPr/>
        <a:lstStyle/>
        <a:p>
          <a:endParaRPr lang="en-US"/>
        </a:p>
      </dgm:t>
    </dgm:pt>
    <dgm:pt modelId="{50A7BC9C-2C39-43A3-A8AA-6DF52150ABE8}" type="sibTrans" cxnId="{73F06746-96FD-488D-B559-977B982F83A9}">
      <dgm:prSet/>
      <dgm:spPr/>
      <dgm:t>
        <a:bodyPr/>
        <a:lstStyle/>
        <a:p>
          <a:endParaRPr lang="en-US"/>
        </a:p>
      </dgm:t>
    </dgm:pt>
    <dgm:pt modelId="{5D6F0DA5-1BC2-40FE-B499-1E213954DEFA}">
      <dgm:prSet phldrT="[Text]"/>
      <dgm:spPr/>
      <dgm:t>
        <a:bodyPr/>
        <a:lstStyle/>
        <a:p>
          <a:r>
            <a:rPr lang="en-US" dirty="0" smtClean="0"/>
            <a:t>Decision Making</a:t>
          </a:r>
          <a:endParaRPr lang="en-US" dirty="0"/>
        </a:p>
      </dgm:t>
    </dgm:pt>
    <dgm:pt modelId="{D4DFF0A9-0B63-43A3-9EF3-D78B1EFB34A0}" type="parTrans" cxnId="{29C6DD1E-A6CA-4787-9303-FC5B64A0511E}">
      <dgm:prSet/>
      <dgm:spPr/>
      <dgm:t>
        <a:bodyPr/>
        <a:lstStyle/>
        <a:p>
          <a:endParaRPr lang="en-US"/>
        </a:p>
      </dgm:t>
    </dgm:pt>
    <dgm:pt modelId="{8CAC0CD7-198E-4467-A2F3-0D4FB6F15883}" type="sibTrans" cxnId="{29C6DD1E-A6CA-4787-9303-FC5B64A0511E}">
      <dgm:prSet/>
      <dgm:spPr/>
      <dgm:t>
        <a:bodyPr/>
        <a:lstStyle/>
        <a:p>
          <a:endParaRPr lang="en-US"/>
        </a:p>
      </dgm:t>
    </dgm:pt>
    <dgm:pt modelId="{B962204B-D151-476A-A5A8-F9A83192452B}">
      <dgm:prSet phldrT="[Text]"/>
      <dgm:spPr/>
      <dgm:t>
        <a:bodyPr/>
        <a:lstStyle/>
        <a:p>
          <a:r>
            <a:rPr lang="en-US" dirty="0" smtClean="0"/>
            <a:t>Determine how the patient makes decisions</a:t>
          </a:r>
          <a:endParaRPr lang="en-US" dirty="0"/>
        </a:p>
      </dgm:t>
    </dgm:pt>
    <dgm:pt modelId="{A02C06A1-E6D8-42BB-8336-0A788AF3DA32}" type="parTrans" cxnId="{11AE5014-404B-4841-A5CC-70564B2FF132}">
      <dgm:prSet/>
      <dgm:spPr/>
      <dgm:t>
        <a:bodyPr/>
        <a:lstStyle/>
        <a:p>
          <a:endParaRPr lang="en-US"/>
        </a:p>
      </dgm:t>
    </dgm:pt>
    <dgm:pt modelId="{ABC80E22-2EF3-4CC9-B292-21695DF1E384}" type="sibTrans" cxnId="{11AE5014-404B-4841-A5CC-70564B2FF132}">
      <dgm:prSet/>
      <dgm:spPr/>
      <dgm:t>
        <a:bodyPr/>
        <a:lstStyle/>
        <a:p>
          <a:endParaRPr lang="en-US"/>
        </a:p>
      </dgm:t>
    </dgm:pt>
    <dgm:pt modelId="{4825578C-9AEB-40C2-8002-BCDC99D98F1A}">
      <dgm:prSet phldrT="[Text]"/>
      <dgm:spPr/>
      <dgm:t>
        <a:bodyPr/>
        <a:lstStyle/>
        <a:p>
          <a:r>
            <a:rPr lang="en-US" dirty="0" smtClean="0"/>
            <a:t>Is there a deferral of autonomy to the family, etc.,</a:t>
          </a:r>
          <a:endParaRPr lang="en-US" dirty="0"/>
        </a:p>
      </dgm:t>
    </dgm:pt>
    <dgm:pt modelId="{85172529-B664-4202-B44F-A0EEA982022D}" type="parTrans" cxnId="{BA4685EA-60C6-498D-B007-9D1D8B0D90B9}">
      <dgm:prSet/>
      <dgm:spPr/>
      <dgm:t>
        <a:bodyPr/>
        <a:lstStyle/>
        <a:p>
          <a:endParaRPr lang="en-US"/>
        </a:p>
      </dgm:t>
    </dgm:pt>
    <dgm:pt modelId="{20A4278D-06E2-49F7-B9FF-FB90443A44A9}" type="sibTrans" cxnId="{BA4685EA-60C6-498D-B007-9D1D8B0D90B9}">
      <dgm:prSet/>
      <dgm:spPr/>
      <dgm:t>
        <a:bodyPr/>
        <a:lstStyle/>
        <a:p>
          <a:endParaRPr lang="en-US"/>
        </a:p>
      </dgm:t>
    </dgm:pt>
    <dgm:pt modelId="{68B61503-C8AE-451C-82E3-873F0B2C683F}">
      <dgm:prSet phldrT="[Text]"/>
      <dgm:spPr/>
      <dgm:t>
        <a:bodyPr/>
        <a:lstStyle/>
        <a:p>
          <a:r>
            <a:rPr lang="en-US" dirty="0" smtClean="0"/>
            <a:t>Environment</a:t>
          </a:r>
          <a:endParaRPr lang="en-US" dirty="0"/>
        </a:p>
      </dgm:t>
    </dgm:pt>
    <dgm:pt modelId="{4B51738A-2DC3-4F93-B4F4-3D0E3EC8721F}" type="parTrans" cxnId="{6638F949-C9E9-49D3-A850-7C9CE3FA2D05}">
      <dgm:prSet/>
      <dgm:spPr/>
      <dgm:t>
        <a:bodyPr/>
        <a:lstStyle/>
        <a:p>
          <a:endParaRPr lang="en-US"/>
        </a:p>
      </dgm:t>
    </dgm:pt>
    <dgm:pt modelId="{49AB147D-E4C9-4886-A7AD-271CAC5167DE}" type="sibTrans" cxnId="{6638F949-C9E9-49D3-A850-7C9CE3FA2D05}">
      <dgm:prSet/>
      <dgm:spPr/>
      <dgm:t>
        <a:bodyPr/>
        <a:lstStyle/>
        <a:p>
          <a:endParaRPr lang="en-US"/>
        </a:p>
      </dgm:t>
    </dgm:pt>
    <dgm:pt modelId="{D1F47F2C-ED86-4209-9F78-FD93599EA9CD}">
      <dgm:prSet phldrT="[Text]"/>
      <dgm:spPr/>
      <dgm:t>
        <a:bodyPr/>
        <a:lstStyle/>
        <a:p>
          <a:r>
            <a:rPr lang="en-US" dirty="0" smtClean="0"/>
            <a:t>What resources are available to the patient/</a:t>
          </a:r>
          <a:endParaRPr lang="en-US" dirty="0"/>
        </a:p>
      </dgm:t>
    </dgm:pt>
    <dgm:pt modelId="{3D302816-A938-45C0-9524-1F14ED91C801}" type="parTrans" cxnId="{CE640CF7-1E15-4C3E-9BAB-C515AE0506F2}">
      <dgm:prSet/>
      <dgm:spPr/>
      <dgm:t>
        <a:bodyPr/>
        <a:lstStyle/>
        <a:p>
          <a:endParaRPr lang="en-US"/>
        </a:p>
      </dgm:t>
    </dgm:pt>
    <dgm:pt modelId="{90C7D8EC-2A02-4D8B-944E-3D93C5337B90}" type="sibTrans" cxnId="{CE640CF7-1E15-4C3E-9BAB-C515AE0506F2}">
      <dgm:prSet/>
      <dgm:spPr/>
      <dgm:t>
        <a:bodyPr/>
        <a:lstStyle/>
        <a:p>
          <a:endParaRPr lang="en-US"/>
        </a:p>
      </dgm:t>
    </dgm:pt>
    <dgm:pt modelId="{8BBBAE95-C676-4C21-A3C7-16BAE35CA949}">
      <dgm:prSet phldrT="[Text]"/>
      <dgm:spPr/>
      <dgm:t>
        <a:bodyPr/>
        <a:lstStyle/>
        <a:p>
          <a:r>
            <a:rPr lang="en-US" dirty="0" smtClean="0"/>
            <a:t>Identify organizations that will aid the patient</a:t>
          </a:r>
          <a:endParaRPr lang="en-US" dirty="0"/>
        </a:p>
      </dgm:t>
    </dgm:pt>
    <dgm:pt modelId="{FD0E9B80-1C4D-49E5-824E-9AF900AC5FA7}" type="parTrans" cxnId="{199D15A6-BC38-43B0-AA98-BB09CD2C934B}">
      <dgm:prSet/>
      <dgm:spPr/>
      <dgm:t>
        <a:bodyPr/>
        <a:lstStyle/>
        <a:p>
          <a:endParaRPr lang="en-US"/>
        </a:p>
      </dgm:t>
    </dgm:pt>
    <dgm:pt modelId="{C4B0BC11-7E96-4480-8D96-CB202FD0D063}" type="sibTrans" cxnId="{199D15A6-BC38-43B0-AA98-BB09CD2C934B}">
      <dgm:prSet/>
      <dgm:spPr/>
      <dgm:t>
        <a:bodyPr/>
        <a:lstStyle/>
        <a:p>
          <a:endParaRPr lang="en-US"/>
        </a:p>
      </dgm:t>
    </dgm:pt>
    <dgm:pt modelId="{D9837CEE-7895-4E6B-B0FA-65CD851A41E3}">
      <dgm:prSet/>
      <dgm:spPr/>
      <dgm:t>
        <a:bodyPr/>
        <a:lstStyle/>
        <a:p>
          <a:r>
            <a:rPr lang="en-US" dirty="0" smtClean="0"/>
            <a:t>Ask  how these experiences will impact their care</a:t>
          </a:r>
          <a:endParaRPr lang="en-US" dirty="0"/>
        </a:p>
      </dgm:t>
    </dgm:pt>
    <dgm:pt modelId="{891B5BD5-AB3D-4DE5-9AC0-1D6D8D78C151}" type="parTrans" cxnId="{4CD9D379-663E-48F0-B2C6-FAC7FC0C77A7}">
      <dgm:prSet/>
      <dgm:spPr/>
      <dgm:t>
        <a:bodyPr/>
        <a:lstStyle/>
        <a:p>
          <a:endParaRPr lang="en-US"/>
        </a:p>
      </dgm:t>
    </dgm:pt>
    <dgm:pt modelId="{1463AAEC-D8E9-40AA-AF1F-65EB1560C216}" type="sibTrans" cxnId="{4CD9D379-663E-48F0-B2C6-FAC7FC0C77A7}">
      <dgm:prSet/>
      <dgm:spPr/>
      <dgm:t>
        <a:bodyPr/>
        <a:lstStyle/>
        <a:p>
          <a:endParaRPr lang="en-US"/>
        </a:p>
      </dgm:t>
    </dgm:pt>
    <dgm:pt modelId="{FC4D48E6-D1C7-4483-9A87-D40FDC79D4F5}">
      <dgm:prSet/>
      <dgm:spPr/>
      <dgm:t>
        <a:bodyPr/>
        <a:lstStyle/>
        <a:p>
          <a:r>
            <a:rPr lang="en-US" dirty="0" smtClean="0"/>
            <a:t>Beliefs</a:t>
          </a:r>
          <a:endParaRPr lang="en-US" dirty="0"/>
        </a:p>
      </dgm:t>
    </dgm:pt>
    <dgm:pt modelId="{D99260E5-AE64-467F-9CE1-5BDC6009ECEA}" type="parTrans" cxnId="{6BF220B5-68DA-416B-B1B4-A3BD669EED8A}">
      <dgm:prSet/>
      <dgm:spPr/>
      <dgm:t>
        <a:bodyPr/>
        <a:lstStyle/>
        <a:p>
          <a:endParaRPr lang="en-US"/>
        </a:p>
      </dgm:t>
    </dgm:pt>
    <dgm:pt modelId="{873EA617-8421-44A7-BF69-D2B0BA476E6D}" type="sibTrans" cxnId="{6BF220B5-68DA-416B-B1B4-A3BD669EED8A}">
      <dgm:prSet/>
      <dgm:spPr/>
      <dgm:t>
        <a:bodyPr/>
        <a:lstStyle/>
        <a:p>
          <a:endParaRPr lang="en-US"/>
        </a:p>
      </dgm:t>
    </dgm:pt>
    <dgm:pt modelId="{AD4BFEBD-E2B1-4B37-8E77-93A44F7C3BFA}">
      <dgm:prSet/>
      <dgm:spPr/>
      <dgm:t>
        <a:bodyPr/>
        <a:lstStyle/>
        <a:p>
          <a:r>
            <a:rPr lang="en-US" dirty="0" smtClean="0"/>
            <a:t>Acknowledge spirituality and religion and  question what they need you to know about it</a:t>
          </a:r>
          <a:endParaRPr lang="en-US" dirty="0"/>
        </a:p>
      </dgm:t>
    </dgm:pt>
    <dgm:pt modelId="{AD2E9C8B-9733-4ED6-92FE-04F82037BAF2}" type="parTrans" cxnId="{00F32B0C-40BD-4D90-91DE-04ECC8AEAE80}">
      <dgm:prSet/>
      <dgm:spPr/>
      <dgm:t>
        <a:bodyPr/>
        <a:lstStyle/>
        <a:p>
          <a:endParaRPr lang="en-US"/>
        </a:p>
      </dgm:t>
    </dgm:pt>
    <dgm:pt modelId="{8DF67054-FD58-4921-AD15-928FE02A0B4E}" type="sibTrans" cxnId="{00F32B0C-40BD-4D90-91DE-04ECC8AEAE80}">
      <dgm:prSet/>
      <dgm:spPr/>
      <dgm:t>
        <a:bodyPr/>
        <a:lstStyle/>
        <a:p>
          <a:endParaRPr lang="en-US"/>
        </a:p>
      </dgm:t>
    </dgm:pt>
    <dgm:pt modelId="{5DCDD97D-3FB2-4BAD-A881-90772D6E858D}">
      <dgm:prSet/>
      <dgm:spPr/>
      <dgm:t>
        <a:bodyPr/>
        <a:lstStyle/>
        <a:p>
          <a:r>
            <a:rPr lang="en-US" dirty="0" smtClean="0"/>
            <a:t>What are the religious and spiritual beliefs?</a:t>
          </a:r>
          <a:endParaRPr lang="en-US" dirty="0"/>
        </a:p>
      </dgm:t>
    </dgm:pt>
    <dgm:pt modelId="{E18E25D4-6BE7-47A5-8131-E9B028A0ACB4}" type="parTrans" cxnId="{2504F4F5-C9E5-4B87-9976-0747F1AC342F}">
      <dgm:prSet/>
      <dgm:spPr/>
      <dgm:t>
        <a:bodyPr/>
        <a:lstStyle/>
        <a:p>
          <a:endParaRPr lang="en-US"/>
        </a:p>
      </dgm:t>
    </dgm:pt>
    <dgm:pt modelId="{C1BE4E69-747D-4F99-9228-8A3EFD7D0415}" type="sibTrans" cxnId="{2504F4F5-C9E5-4B87-9976-0747F1AC342F}">
      <dgm:prSet/>
      <dgm:spPr/>
      <dgm:t>
        <a:bodyPr/>
        <a:lstStyle/>
        <a:p>
          <a:endParaRPr lang="en-US"/>
        </a:p>
      </dgm:t>
    </dgm:pt>
    <dgm:pt modelId="{CC660DDD-FF2C-49BD-A184-74391AF55C07}">
      <dgm:prSet/>
      <dgm:spPr/>
      <dgm:t>
        <a:bodyPr/>
        <a:lstStyle/>
        <a:p>
          <a:r>
            <a:rPr lang="en-US" dirty="0" smtClean="0"/>
            <a:t>Context</a:t>
          </a:r>
          <a:endParaRPr lang="en-US" dirty="0"/>
        </a:p>
      </dgm:t>
    </dgm:pt>
    <dgm:pt modelId="{08BE252B-0C80-485C-A55C-6145550AB700}" type="parTrans" cxnId="{A2CCE375-8826-47A9-BD2D-F337228A16CC}">
      <dgm:prSet/>
      <dgm:spPr/>
      <dgm:t>
        <a:bodyPr/>
        <a:lstStyle/>
        <a:p>
          <a:endParaRPr lang="en-US"/>
        </a:p>
      </dgm:t>
    </dgm:pt>
    <dgm:pt modelId="{384E6739-D672-43C5-8A33-143030E4DB99}" type="sibTrans" cxnId="{A2CCE375-8826-47A9-BD2D-F337228A16CC}">
      <dgm:prSet/>
      <dgm:spPr/>
      <dgm:t>
        <a:bodyPr/>
        <a:lstStyle/>
        <a:p>
          <a:endParaRPr lang="en-US"/>
        </a:p>
      </dgm:t>
    </dgm:pt>
    <dgm:pt modelId="{33B4ECB3-F7A3-4B4C-95DB-029951A7D6B0}">
      <dgm:prSet/>
      <dgm:spPr/>
      <dgm:t>
        <a:bodyPr/>
        <a:lstStyle/>
        <a:p>
          <a:r>
            <a:rPr lang="en-US" dirty="0" smtClean="0"/>
            <a:t>Gain some understanding of their cultural context such as background, experiences, etc.,</a:t>
          </a:r>
          <a:endParaRPr lang="en-US" dirty="0"/>
        </a:p>
      </dgm:t>
    </dgm:pt>
    <dgm:pt modelId="{27137CC8-0208-400F-A8F6-036936016424}" type="parTrans" cxnId="{6CC4A0ED-6223-4CDE-A188-C0198900DFF3}">
      <dgm:prSet/>
      <dgm:spPr/>
      <dgm:t>
        <a:bodyPr/>
        <a:lstStyle/>
        <a:p>
          <a:endParaRPr lang="en-US"/>
        </a:p>
      </dgm:t>
    </dgm:pt>
    <dgm:pt modelId="{C9D75E2B-72C4-4D9C-8A53-2ACAE363C5A6}" type="sibTrans" cxnId="{6CC4A0ED-6223-4CDE-A188-C0198900DFF3}">
      <dgm:prSet/>
      <dgm:spPr/>
      <dgm:t>
        <a:bodyPr/>
        <a:lstStyle/>
        <a:p>
          <a:endParaRPr lang="en-US"/>
        </a:p>
      </dgm:t>
    </dgm:pt>
    <dgm:pt modelId="{24CBE6AD-8E72-4BBF-BC9E-C903482E05DC}" type="pres">
      <dgm:prSet presAssocID="{C9E38C80-5EC0-4A31-BCA1-2CAF29F8D3DA}" presName="theList" presStyleCnt="0">
        <dgm:presLayoutVars>
          <dgm:dir/>
          <dgm:animLvl val="lvl"/>
          <dgm:resizeHandles val="exact"/>
        </dgm:presLayoutVars>
      </dgm:prSet>
      <dgm:spPr/>
      <dgm:t>
        <a:bodyPr/>
        <a:lstStyle/>
        <a:p>
          <a:endParaRPr lang="en-US"/>
        </a:p>
      </dgm:t>
    </dgm:pt>
    <dgm:pt modelId="{990533D8-C375-4F51-8E62-B64095D15C25}" type="pres">
      <dgm:prSet presAssocID="{CEF24777-5C29-45E8-BEA7-22C8FD714E1E}" presName="compNode" presStyleCnt="0"/>
      <dgm:spPr/>
    </dgm:pt>
    <dgm:pt modelId="{1024EC1A-E2BB-4856-BF4B-B817DA235118}" type="pres">
      <dgm:prSet presAssocID="{CEF24777-5C29-45E8-BEA7-22C8FD714E1E}" presName="aNode" presStyleLbl="bgShp" presStyleIdx="0" presStyleCnt="5"/>
      <dgm:spPr/>
      <dgm:t>
        <a:bodyPr/>
        <a:lstStyle/>
        <a:p>
          <a:endParaRPr lang="en-US"/>
        </a:p>
      </dgm:t>
    </dgm:pt>
    <dgm:pt modelId="{375A4F29-F953-4ABF-A276-413DEC8BEB76}" type="pres">
      <dgm:prSet presAssocID="{CEF24777-5C29-45E8-BEA7-22C8FD714E1E}" presName="textNode" presStyleLbl="bgShp" presStyleIdx="0" presStyleCnt="5"/>
      <dgm:spPr/>
      <dgm:t>
        <a:bodyPr/>
        <a:lstStyle/>
        <a:p>
          <a:endParaRPr lang="en-US"/>
        </a:p>
      </dgm:t>
    </dgm:pt>
    <dgm:pt modelId="{78B03009-B7E6-4441-A9D6-02689C2084DE}" type="pres">
      <dgm:prSet presAssocID="{CEF24777-5C29-45E8-BEA7-22C8FD714E1E}" presName="compChildNode" presStyleCnt="0"/>
      <dgm:spPr/>
    </dgm:pt>
    <dgm:pt modelId="{A296A623-C951-4984-9C81-0389D9932DAB}" type="pres">
      <dgm:prSet presAssocID="{CEF24777-5C29-45E8-BEA7-22C8FD714E1E}" presName="theInnerList" presStyleCnt="0"/>
      <dgm:spPr/>
    </dgm:pt>
    <dgm:pt modelId="{5FF40A4D-9AB9-430F-AD7F-94324032D13E}" type="pres">
      <dgm:prSet presAssocID="{ACFEF33D-7A1C-4CCB-8A23-980874428095}" presName="childNode" presStyleLbl="node1" presStyleIdx="0" presStyleCnt="10">
        <dgm:presLayoutVars>
          <dgm:bulletEnabled val="1"/>
        </dgm:presLayoutVars>
      </dgm:prSet>
      <dgm:spPr/>
      <dgm:t>
        <a:bodyPr/>
        <a:lstStyle/>
        <a:p>
          <a:endParaRPr lang="en-US"/>
        </a:p>
      </dgm:t>
    </dgm:pt>
    <dgm:pt modelId="{F7A5CBA8-14CB-434C-BEF7-50EF1EFE6CF2}" type="pres">
      <dgm:prSet presAssocID="{ACFEF33D-7A1C-4CCB-8A23-980874428095}" presName="aSpace2" presStyleCnt="0"/>
      <dgm:spPr/>
    </dgm:pt>
    <dgm:pt modelId="{26E1A9AF-8E51-4024-BE88-A817C8B943D2}" type="pres">
      <dgm:prSet presAssocID="{A2505E2C-183F-46AD-8508-7930E2ACD404}" presName="childNode" presStyleLbl="node1" presStyleIdx="1" presStyleCnt="10">
        <dgm:presLayoutVars>
          <dgm:bulletEnabled val="1"/>
        </dgm:presLayoutVars>
      </dgm:prSet>
      <dgm:spPr/>
      <dgm:t>
        <a:bodyPr/>
        <a:lstStyle/>
        <a:p>
          <a:endParaRPr lang="en-US"/>
        </a:p>
      </dgm:t>
    </dgm:pt>
    <dgm:pt modelId="{21FF945B-6F35-4AF1-9487-A47371254093}" type="pres">
      <dgm:prSet presAssocID="{CEF24777-5C29-45E8-BEA7-22C8FD714E1E}" presName="aSpace" presStyleCnt="0"/>
      <dgm:spPr/>
    </dgm:pt>
    <dgm:pt modelId="{62D5AFF2-EA96-40C8-B53A-B375CF73EE32}" type="pres">
      <dgm:prSet presAssocID="{FC4D48E6-D1C7-4483-9A87-D40FDC79D4F5}" presName="compNode" presStyleCnt="0"/>
      <dgm:spPr/>
    </dgm:pt>
    <dgm:pt modelId="{D449C79C-79C5-4814-8472-C717C6487D3E}" type="pres">
      <dgm:prSet presAssocID="{FC4D48E6-D1C7-4483-9A87-D40FDC79D4F5}" presName="aNode" presStyleLbl="bgShp" presStyleIdx="1" presStyleCnt="5"/>
      <dgm:spPr/>
      <dgm:t>
        <a:bodyPr/>
        <a:lstStyle/>
        <a:p>
          <a:endParaRPr lang="en-US"/>
        </a:p>
      </dgm:t>
    </dgm:pt>
    <dgm:pt modelId="{E80CF3D4-CB03-495B-AA6C-DF700F34D80E}" type="pres">
      <dgm:prSet presAssocID="{FC4D48E6-D1C7-4483-9A87-D40FDC79D4F5}" presName="textNode" presStyleLbl="bgShp" presStyleIdx="1" presStyleCnt="5"/>
      <dgm:spPr/>
      <dgm:t>
        <a:bodyPr/>
        <a:lstStyle/>
        <a:p>
          <a:endParaRPr lang="en-US"/>
        </a:p>
      </dgm:t>
    </dgm:pt>
    <dgm:pt modelId="{81D7FFFD-00CB-4FF4-A3AF-435570E8AEBD}" type="pres">
      <dgm:prSet presAssocID="{FC4D48E6-D1C7-4483-9A87-D40FDC79D4F5}" presName="compChildNode" presStyleCnt="0"/>
      <dgm:spPr/>
    </dgm:pt>
    <dgm:pt modelId="{D30260C9-3576-4287-B0F7-535A8D8CD484}" type="pres">
      <dgm:prSet presAssocID="{FC4D48E6-D1C7-4483-9A87-D40FDC79D4F5}" presName="theInnerList" presStyleCnt="0"/>
      <dgm:spPr/>
    </dgm:pt>
    <dgm:pt modelId="{18727D1D-C44F-4E79-8CF0-DBA5C8537897}" type="pres">
      <dgm:prSet presAssocID="{5DCDD97D-3FB2-4BAD-A881-90772D6E858D}" presName="childNode" presStyleLbl="node1" presStyleIdx="2" presStyleCnt="10">
        <dgm:presLayoutVars>
          <dgm:bulletEnabled val="1"/>
        </dgm:presLayoutVars>
      </dgm:prSet>
      <dgm:spPr/>
      <dgm:t>
        <a:bodyPr/>
        <a:lstStyle/>
        <a:p>
          <a:endParaRPr lang="en-US"/>
        </a:p>
      </dgm:t>
    </dgm:pt>
    <dgm:pt modelId="{08ED201B-C924-4DB1-A108-02F4D621B79D}" type="pres">
      <dgm:prSet presAssocID="{5DCDD97D-3FB2-4BAD-A881-90772D6E858D}" presName="aSpace2" presStyleCnt="0"/>
      <dgm:spPr/>
    </dgm:pt>
    <dgm:pt modelId="{B36B330F-0009-48B1-80BC-9FAD1F51A1DB}" type="pres">
      <dgm:prSet presAssocID="{AD4BFEBD-E2B1-4B37-8E77-93A44F7C3BFA}" presName="childNode" presStyleLbl="node1" presStyleIdx="3" presStyleCnt="10">
        <dgm:presLayoutVars>
          <dgm:bulletEnabled val="1"/>
        </dgm:presLayoutVars>
      </dgm:prSet>
      <dgm:spPr/>
      <dgm:t>
        <a:bodyPr/>
        <a:lstStyle/>
        <a:p>
          <a:endParaRPr lang="en-US"/>
        </a:p>
      </dgm:t>
    </dgm:pt>
    <dgm:pt modelId="{4D1100D1-AF27-4122-896F-811119DE9681}" type="pres">
      <dgm:prSet presAssocID="{FC4D48E6-D1C7-4483-9A87-D40FDC79D4F5}" presName="aSpace" presStyleCnt="0"/>
      <dgm:spPr/>
    </dgm:pt>
    <dgm:pt modelId="{43A0D1E3-2DDA-438E-B3D9-1E613966F23E}" type="pres">
      <dgm:prSet presAssocID="{CC660DDD-FF2C-49BD-A184-74391AF55C07}" presName="compNode" presStyleCnt="0"/>
      <dgm:spPr/>
    </dgm:pt>
    <dgm:pt modelId="{9CBAFC38-4EC5-43B8-A97E-5CD789D0A7C0}" type="pres">
      <dgm:prSet presAssocID="{CC660DDD-FF2C-49BD-A184-74391AF55C07}" presName="aNode" presStyleLbl="bgShp" presStyleIdx="2" presStyleCnt="5"/>
      <dgm:spPr/>
      <dgm:t>
        <a:bodyPr/>
        <a:lstStyle/>
        <a:p>
          <a:endParaRPr lang="en-US"/>
        </a:p>
      </dgm:t>
    </dgm:pt>
    <dgm:pt modelId="{4071F753-9D85-46D7-AA50-1BC8F408E65D}" type="pres">
      <dgm:prSet presAssocID="{CC660DDD-FF2C-49BD-A184-74391AF55C07}" presName="textNode" presStyleLbl="bgShp" presStyleIdx="2" presStyleCnt="5"/>
      <dgm:spPr/>
      <dgm:t>
        <a:bodyPr/>
        <a:lstStyle/>
        <a:p>
          <a:endParaRPr lang="en-US"/>
        </a:p>
      </dgm:t>
    </dgm:pt>
    <dgm:pt modelId="{F3076487-A87C-4AE1-9078-15FE18D66EB8}" type="pres">
      <dgm:prSet presAssocID="{CC660DDD-FF2C-49BD-A184-74391AF55C07}" presName="compChildNode" presStyleCnt="0"/>
      <dgm:spPr/>
    </dgm:pt>
    <dgm:pt modelId="{F7BE555D-C87B-4102-9C1F-F10B65C1DAC8}" type="pres">
      <dgm:prSet presAssocID="{CC660DDD-FF2C-49BD-A184-74391AF55C07}" presName="theInnerList" presStyleCnt="0"/>
      <dgm:spPr/>
    </dgm:pt>
    <dgm:pt modelId="{9708FAAB-9529-4D02-884B-DE5E9014FAE0}" type="pres">
      <dgm:prSet presAssocID="{33B4ECB3-F7A3-4B4C-95DB-029951A7D6B0}" presName="childNode" presStyleLbl="node1" presStyleIdx="4" presStyleCnt="10">
        <dgm:presLayoutVars>
          <dgm:bulletEnabled val="1"/>
        </dgm:presLayoutVars>
      </dgm:prSet>
      <dgm:spPr/>
      <dgm:t>
        <a:bodyPr/>
        <a:lstStyle/>
        <a:p>
          <a:endParaRPr lang="en-US"/>
        </a:p>
      </dgm:t>
    </dgm:pt>
    <dgm:pt modelId="{290CB0C6-CDA5-4650-BBBC-0418127582B3}" type="pres">
      <dgm:prSet presAssocID="{33B4ECB3-F7A3-4B4C-95DB-029951A7D6B0}" presName="aSpace2" presStyleCnt="0"/>
      <dgm:spPr/>
    </dgm:pt>
    <dgm:pt modelId="{CA6A3BAC-95C9-4A88-929D-4A8199670CCC}" type="pres">
      <dgm:prSet presAssocID="{D9837CEE-7895-4E6B-B0FA-65CD851A41E3}" presName="childNode" presStyleLbl="node1" presStyleIdx="5" presStyleCnt="10">
        <dgm:presLayoutVars>
          <dgm:bulletEnabled val="1"/>
        </dgm:presLayoutVars>
      </dgm:prSet>
      <dgm:spPr/>
      <dgm:t>
        <a:bodyPr/>
        <a:lstStyle/>
        <a:p>
          <a:endParaRPr lang="en-US"/>
        </a:p>
      </dgm:t>
    </dgm:pt>
    <dgm:pt modelId="{BF6A329D-F34D-4DBB-8CE3-C2FD1AC11618}" type="pres">
      <dgm:prSet presAssocID="{CC660DDD-FF2C-49BD-A184-74391AF55C07}" presName="aSpace" presStyleCnt="0"/>
      <dgm:spPr/>
    </dgm:pt>
    <dgm:pt modelId="{C3AC167D-93E3-4A33-8047-12952301A6D4}" type="pres">
      <dgm:prSet presAssocID="{5D6F0DA5-1BC2-40FE-B499-1E213954DEFA}" presName="compNode" presStyleCnt="0"/>
      <dgm:spPr/>
    </dgm:pt>
    <dgm:pt modelId="{4F6F32E8-113E-4E1B-9EB9-B01AE976CF18}" type="pres">
      <dgm:prSet presAssocID="{5D6F0DA5-1BC2-40FE-B499-1E213954DEFA}" presName="aNode" presStyleLbl="bgShp" presStyleIdx="3" presStyleCnt="5"/>
      <dgm:spPr/>
      <dgm:t>
        <a:bodyPr/>
        <a:lstStyle/>
        <a:p>
          <a:endParaRPr lang="en-US"/>
        </a:p>
      </dgm:t>
    </dgm:pt>
    <dgm:pt modelId="{D68DAB77-CC79-4B32-A5A4-E7EB98A16E36}" type="pres">
      <dgm:prSet presAssocID="{5D6F0DA5-1BC2-40FE-B499-1E213954DEFA}" presName="textNode" presStyleLbl="bgShp" presStyleIdx="3" presStyleCnt="5"/>
      <dgm:spPr/>
      <dgm:t>
        <a:bodyPr/>
        <a:lstStyle/>
        <a:p>
          <a:endParaRPr lang="en-US"/>
        </a:p>
      </dgm:t>
    </dgm:pt>
    <dgm:pt modelId="{6DADCB2F-9386-4413-A106-9737EDB8EC15}" type="pres">
      <dgm:prSet presAssocID="{5D6F0DA5-1BC2-40FE-B499-1E213954DEFA}" presName="compChildNode" presStyleCnt="0"/>
      <dgm:spPr/>
    </dgm:pt>
    <dgm:pt modelId="{52229C58-9C29-4A35-AA1B-6A59C735225F}" type="pres">
      <dgm:prSet presAssocID="{5D6F0DA5-1BC2-40FE-B499-1E213954DEFA}" presName="theInnerList" presStyleCnt="0"/>
      <dgm:spPr/>
    </dgm:pt>
    <dgm:pt modelId="{8B9C0AEE-A260-4B79-8053-5700D13C49FF}" type="pres">
      <dgm:prSet presAssocID="{B962204B-D151-476A-A5A8-F9A83192452B}" presName="childNode" presStyleLbl="node1" presStyleIdx="6" presStyleCnt="10">
        <dgm:presLayoutVars>
          <dgm:bulletEnabled val="1"/>
        </dgm:presLayoutVars>
      </dgm:prSet>
      <dgm:spPr/>
      <dgm:t>
        <a:bodyPr/>
        <a:lstStyle/>
        <a:p>
          <a:endParaRPr lang="en-US"/>
        </a:p>
      </dgm:t>
    </dgm:pt>
    <dgm:pt modelId="{3F58D1AC-D8BB-4384-8C6C-C466ED2925CD}" type="pres">
      <dgm:prSet presAssocID="{B962204B-D151-476A-A5A8-F9A83192452B}" presName="aSpace2" presStyleCnt="0"/>
      <dgm:spPr/>
    </dgm:pt>
    <dgm:pt modelId="{7102918C-BC14-4ABB-BE36-EE0EAF82E934}" type="pres">
      <dgm:prSet presAssocID="{4825578C-9AEB-40C2-8002-BCDC99D98F1A}" presName="childNode" presStyleLbl="node1" presStyleIdx="7" presStyleCnt="10">
        <dgm:presLayoutVars>
          <dgm:bulletEnabled val="1"/>
        </dgm:presLayoutVars>
      </dgm:prSet>
      <dgm:spPr/>
      <dgm:t>
        <a:bodyPr/>
        <a:lstStyle/>
        <a:p>
          <a:endParaRPr lang="en-US"/>
        </a:p>
      </dgm:t>
    </dgm:pt>
    <dgm:pt modelId="{81F94463-B6E2-4635-9CB6-85DC8047E58B}" type="pres">
      <dgm:prSet presAssocID="{5D6F0DA5-1BC2-40FE-B499-1E213954DEFA}" presName="aSpace" presStyleCnt="0"/>
      <dgm:spPr/>
    </dgm:pt>
    <dgm:pt modelId="{2584BB52-BB30-4DBE-A228-D2280A92035B}" type="pres">
      <dgm:prSet presAssocID="{68B61503-C8AE-451C-82E3-873F0B2C683F}" presName="compNode" presStyleCnt="0"/>
      <dgm:spPr/>
    </dgm:pt>
    <dgm:pt modelId="{48A942C4-635D-4D9B-9CEE-3C7A91D624F4}" type="pres">
      <dgm:prSet presAssocID="{68B61503-C8AE-451C-82E3-873F0B2C683F}" presName="aNode" presStyleLbl="bgShp" presStyleIdx="4" presStyleCnt="5"/>
      <dgm:spPr/>
      <dgm:t>
        <a:bodyPr/>
        <a:lstStyle/>
        <a:p>
          <a:endParaRPr lang="en-US"/>
        </a:p>
      </dgm:t>
    </dgm:pt>
    <dgm:pt modelId="{894CF222-3CCD-4CDE-8EC8-5489FFDAD00A}" type="pres">
      <dgm:prSet presAssocID="{68B61503-C8AE-451C-82E3-873F0B2C683F}" presName="textNode" presStyleLbl="bgShp" presStyleIdx="4" presStyleCnt="5"/>
      <dgm:spPr/>
      <dgm:t>
        <a:bodyPr/>
        <a:lstStyle/>
        <a:p>
          <a:endParaRPr lang="en-US"/>
        </a:p>
      </dgm:t>
    </dgm:pt>
    <dgm:pt modelId="{F05099C9-3361-4721-9A77-24D974B5E0A9}" type="pres">
      <dgm:prSet presAssocID="{68B61503-C8AE-451C-82E3-873F0B2C683F}" presName="compChildNode" presStyleCnt="0"/>
      <dgm:spPr/>
    </dgm:pt>
    <dgm:pt modelId="{6178184F-9DFF-483F-9A9F-D89E55B1857D}" type="pres">
      <dgm:prSet presAssocID="{68B61503-C8AE-451C-82E3-873F0B2C683F}" presName="theInnerList" presStyleCnt="0"/>
      <dgm:spPr/>
    </dgm:pt>
    <dgm:pt modelId="{E862A201-CE62-47CA-B007-7325B4EF850C}" type="pres">
      <dgm:prSet presAssocID="{D1F47F2C-ED86-4209-9F78-FD93599EA9CD}" presName="childNode" presStyleLbl="node1" presStyleIdx="8" presStyleCnt="10">
        <dgm:presLayoutVars>
          <dgm:bulletEnabled val="1"/>
        </dgm:presLayoutVars>
      </dgm:prSet>
      <dgm:spPr/>
      <dgm:t>
        <a:bodyPr/>
        <a:lstStyle/>
        <a:p>
          <a:endParaRPr lang="en-US"/>
        </a:p>
      </dgm:t>
    </dgm:pt>
    <dgm:pt modelId="{DF40AEA2-AD89-44FA-B07C-E24475F4BD3C}" type="pres">
      <dgm:prSet presAssocID="{D1F47F2C-ED86-4209-9F78-FD93599EA9CD}" presName="aSpace2" presStyleCnt="0"/>
      <dgm:spPr/>
    </dgm:pt>
    <dgm:pt modelId="{6DC709F5-0B56-48C0-ACD4-820231D38688}" type="pres">
      <dgm:prSet presAssocID="{8BBBAE95-C676-4C21-A3C7-16BAE35CA949}" presName="childNode" presStyleLbl="node1" presStyleIdx="9" presStyleCnt="10">
        <dgm:presLayoutVars>
          <dgm:bulletEnabled val="1"/>
        </dgm:presLayoutVars>
      </dgm:prSet>
      <dgm:spPr/>
      <dgm:t>
        <a:bodyPr/>
        <a:lstStyle/>
        <a:p>
          <a:endParaRPr lang="en-US"/>
        </a:p>
      </dgm:t>
    </dgm:pt>
  </dgm:ptLst>
  <dgm:cxnLst>
    <dgm:cxn modelId="{55F016BE-F67D-40CB-9E40-752F9CE2DC3F}" type="presOf" srcId="{68B61503-C8AE-451C-82E3-873F0B2C683F}" destId="{894CF222-3CCD-4CDE-8EC8-5489FFDAD00A}" srcOrd="1" destOrd="0" presId="urn:microsoft.com/office/officeart/2005/8/layout/lProcess2"/>
    <dgm:cxn modelId="{463020FA-8F1A-45DD-AA37-7A2AC9D66D4F}" type="presOf" srcId="{8BBBAE95-C676-4C21-A3C7-16BAE35CA949}" destId="{6DC709F5-0B56-48C0-ACD4-820231D38688}" srcOrd="0" destOrd="0" presId="urn:microsoft.com/office/officeart/2005/8/layout/lProcess2"/>
    <dgm:cxn modelId="{73F06746-96FD-488D-B559-977B982F83A9}" srcId="{CEF24777-5C29-45E8-BEA7-22C8FD714E1E}" destId="{A2505E2C-183F-46AD-8508-7930E2ACD404}" srcOrd="1" destOrd="0" parTransId="{0870A329-A518-49AB-B10C-BC42AD71CF9B}" sibTransId="{50A7BC9C-2C39-43A3-A8AA-6DF52150ABE8}"/>
    <dgm:cxn modelId="{6B9BA3BA-0F20-4449-9BB7-78396B5994FF}" type="presOf" srcId="{FC4D48E6-D1C7-4483-9A87-D40FDC79D4F5}" destId="{D449C79C-79C5-4814-8472-C717C6487D3E}" srcOrd="0" destOrd="0" presId="urn:microsoft.com/office/officeart/2005/8/layout/lProcess2"/>
    <dgm:cxn modelId="{00F32B0C-40BD-4D90-91DE-04ECC8AEAE80}" srcId="{FC4D48E6-D1C7-4483-9A87-D40FDC79D4F5}" destId="{AD4BFEBD-E2B1-4B37-8E77-93A44F7C3BFA}" srcOrd="1" destOrd="0" parTransId="{AD2E9C8B-9733-4ED6-92FE-04F82037BAF2}" sibTransId="{8DF67054-FD58-4921-AD15-928FE02A0B4E}"/>
    <dgm:cxn modelId="{52FEEDCD-6D92-4397-A3AC-EFA3DDBAB391}" type="presOf" srcId="{CEF24777-5C29-45E8-BEA7-22C8FD714E1E}" destId="{1024EC1A-E2BB-4856-BF4B-B817DA235118}" srcOrd="0" destOrd="0" presId="urn:microsoft.com/office/officeart/2005/8/layout/lProcess2"/>
    <dgm:cxn modelId="{29C6DD1E-A6CA-4787-9303-FC5B64A0511E}" srcId="{C9E38C80-5EC0-4A31-BCA1-2CAF29F8D3DA}" destId="{5D6F0DA5-1BC2-40FE-B499-1E213954DEFA}" srcOrd="3" destOrd="0" parTransId="{D4DFF0A9-0B63-43A3-9EF3-D78B1EFB34A0}" sibTransId="{8CAC0CD7-198E-4467-A2F3-0D4FB6F15883}"/>
    <dgm:cxn modelId="{A43B4D54-B5D4-4081-8570-D90943ECF4BE}" type="presOf" srcId="{AD4BFEBD-E2B1-4B37-8E77-93A44F7C3BFA}" destId="{B36B330F-0009-48B1-80BC-9FAD1F51A1DB}" srcOrd="0" destOrd="0" presId="urn:microsoft.com/office/officeart/2005/8/layout/lProcess2"/>
    <dgm:cxn modelId="{11AE5014-404B-4841-A5CC-70564B2FF132}" srcId="{5D6F0DA5-1BC2-40FE-B499-1E213954DEFA}" destId="{B962204B-D151-476A-A5A8-F9A83192452B}" srcOrd="0" destOrd="0" parTransId="{A02C06A1-E6D8-42BB-8336-0A788AF3DA32}" sibTransId="{ABC80E22-2EF3-4CC9-B292-21695DF1E384}"/>
    <dgm:cxn modelId="{8987DB86-1170-4A78-A449-1E1AA2BBEA65}" type="presOf" srcId="{4825578C-9AEB-40C2-8002-BCDC99D98F1A}" destId="{7102918C-BC14-4ABB-BE36-EE0EAF82E934}" srcOrd="0" destOrd="0" presId="urn:microsoft.com/office/officeart/2005/8/layout/lProcess2"/>
    <dgm:cxn modelId="{2504F4F5-C9E5-4B87-9976-0747F1AC342F}" srcId="{FC4D48E6-D1C7-4483-9A87-D40FDC79D4F5}" destId="{5DCDD97D-3FB2-4BAD-A881-90772D6E858D}" srcOrd="0" destOrd="0" parTransId="{E18E25D4-6BE7-47A5-8131-E9B028A0ACB4}" sibTransId="{C1BE4E69-747D-4F99-9228-8A3EFD7D0415}"/>
    <dgm:cxn modelId="{D5FE997B-F6AF-46C6-AB0C-FB3475CBB9AD}" type="presOf" srcId="{68B61503-C8AE-451C-82E3-873F0B2C683F}" destId="{48A942C4-635D-4D9B-9CEE-3C7A91D624F4}" srcOrd="0" destOrd="0" presId="urn:microsoft.com/office/officeart/2005/8/layout/lProcess2"/>
    <dgm:cxn modelId="{7F77715F-DE30-405B-A5EF-B1864AE62BFD}" type="presOf" srcId="{33B4ECB3-F7A3-4B4C-95DB-029951A7D6B0}" destId="{9708FAAB-9529-4D02-884B-DE5E9014FAE0}" srcOrd="0" destOrd="0" presId="urn:microsoft.com/office/officeart/2005/8/layout/lProcess2"/>
    <dgm:cxn modelId="{CE640CF7-1E15-4C3E-9BAB-C515AE0506F2}" srcId="{68B61503-C8AE-451C-82E3-873F0B2C683F}" destId="{D1F47F2C-ED86-4209-9F78-FD93599EA9CD}" srcOrd="0" destOrd="0" parTransId="{3D302816-A938-45C0-9524-1F14ED91C801}" sibTransId="{90C7D8EC-2A02-4D8B-944E-3D93C5337B90}"/>
    <dgm:cxn modelId="{C38A743E-B769-4BAD-9A1C-3FB7D00A006F}" type="presOf" srcId="{CEF24777-5C29-45E8-BEA7-22C8FD714E1E}" destId="{375A4F29-F953-4ABF-A276-413DEC8BEB76}" srcOrd="1" destOrd="0" presId="urn:microsoft.com/office/officeart/2005/8/layout/lProcess2"/>
    <dgm:cxn modelId="{199D15A6-BC38-43B0-AA98-BB09CD2C934B}" srcId="{68B61503-C8AE-451C-82E3-873F0B2C683F}" destId="{8BBBAE95-C676-4C21-A3C7-16BAE35CA949}" srcOrd="1" destOrd="0" parTransId="{FD0E9B80-1C4D-49E5-824E-9AF900AC5FA7}" sibTransId="{C4B0BC11-7E96-4480-8D96-CB202FD0D063}"/>
    <dgm:cxn modelId="{E5A667E6-9B5E-413E-80E0-C8C5263BDA4D}" srcId="{C9E38C80-5EC0-4A31-BCA1-2CAF29F8D3DA}" destId="{CEF24777-5C29-45E8-BEA7-22C8FD714E1E}" srcOrd="0" destOrd="0" parTransId="{98D3FC53-3699-4379-9520-E0158C4C7C3E}" sibTransId="{98993ACE-3C8F-4555-BA2E-DF95BAD81035}"/>
    <dgm:cxn modelId="{DCA31108-F46F-4124-9973-A304C2A67BAA}" type="presOf" srcId="{D9837CEE-7895-4E6B-B0FA-65CD851A41E3}" destId="{CA6A3BAC-95C9-4A88-929D-4A8199670CCC}" srcOrd="0" destOrd="0" presId="urn:microsoft.com/office/officeart/2005/8/layout/lProcess2"/>
    <dgm:cxn modelId="{C3F0B17F-E71E-43AC-8A98-7E849C4D64DD}" type="presOf" srcId="{5DCDD97D-3FB2-4BAD-A881-90772D6E858D}" destId="{18727D1D-C44F-4E79-8CF0-DBA5C8537897}" srcOrd="0" destOrd="0" presId="urn:microsoft.com/office/officeart/2005/8/layout/lProcess2"/>
    <dgm:cxn modelId="{3BC2D66C-D6EF-4240-8730-A3C85A773C2D}" type="presOf" srcId="{D1F47F2C-ED86-4209-9F78-FD93599EA9CD}" destId="{E862A201-CE62-47CA-B007-7325B4EF850C}" srcOrd="0" destOrd="0" presId="urn:microsoft.com/office/officeart/2005/8/layout/lProcess2"/>
    <dgm:cxn modelId="{6638F949-C9E9-49D3-A850-7C9CE3FA2D05}" srcId="{C9E38C80-5EC0-4A31-BCA1-2CAF29F8D3DA}" destId="{68B61503-C8AE-451C-82E3-873F0B2C683F}" srcOrd="4" destOrd="0" parTransId="{4B51738A-2DC3-4F93-B4F4-3D0E3EC8721F}" sibTransId="{49AB147D-E4C9-4886-A7AD-271CAC5167DE}"/>
    <dgm:cxn modelId="{B4B6ED0D-BD92-48F4-9003-53F975CDCB01}" type="presOf" srcId="{CC660DDD-FF2C-49BD-A184-74391AF55C07}" destId="{9CBAFC38-4EC5-43B8-A97E-5CD789D0A7C0}" srcOrd="0" destOrd="0" presId="urn:microsoft.com/office/officeart/2005/8/layout/lProcess2"/>
    <dgm:cxn modelId="{22E12B2C-D240-4ED5-B79E-58A0A991A24A}" type="presOf" srcId="{B962204B-D151-476A-A5A8-F9A83192452B}" destId="{8B9C0AEE-A260-4B79-8053-5700D13C49FF}" srcOrd="0" destOrd="0" presId="urn:microsoft.com/office/officeart/2005/8/layout/lProcess2"/>
    <dgm:cxn modelId="{FD278B0A-51D8-46A6-8E81-3D1FA0D4DD47}" type="presOf" srcId="{5D6F0DA5-1BC2-40FE-B499-1E213954DEFA}" destId="{4F6F32E8-113E-4E1B-9EB9-B01AE976CF18}" srcOrd="0" destOrd="0" presId="urn:microsoft.com/office/officeart/2005/8/layout/lProcess2"/>
    <dgm:cxn modelId="{4CD9D379-663E-48F0-B2C6-FAC7FC0C77A7}" srcId="{CC660DDD-FF2C-49BD-A184-74391AF55C07}" destId="{D9837CEE-7895-4E6B-B0FA-65CD851A41E3}" srcOrd="1" destOrd="0" parTransId="{891B5BD5-AB3D-4DE5-9AC0-1D6D8D78C151}" sibTransId="{1463AAEC-D8E9-40AA-AF1F-65EB1560C216}"/>
    <dgm:cxn modelId="{ABEC7B29-CAB1-43BA-B1DA-95FABC2E719E}" type="presOf" srcId="{5D6F0DA5-1BC2-40FE-B499-1E213954DEFA}" destId="{D68DAB77-CC79-4B32-A5A4-E7EB98A16E36}" srcOrd="1" destOrd="0" presId="urn:microsoft.com/office/officeart/2005/8/layout/lProcess2"/>
    <dgm:cxn modelId="{6CC4A0ED-6223-4CDE-A188-C0198900DFF3}" srcId="{CC660DDD-FF2C-49BD-A184-74391AF55C07}" destId="{33B4ECB3-F7A3-4B4C-95DB-029951A7D6B0}" srcOrd="0" destOrd="0" parTransId="{27137CC8-0208-400F-A8F6-036936016424}" sibTransId="{C9D75E2B-72C4-4D9C-8A53-2ACAE363C5A6}"/>
    <dgm:cxn modelId="{86EA875E-9E67-4CC1-9C28-F044A9619516}" type="presOf" srcId="{CC660DDD-FF2C-49BD-A184-74391AF55C07}" destId="{4071F753-9D85-46D7-AA50-1BC8F408E65D}" srcOrd="1" destOrd="0" presId="urn:microsoft.com/office/officeart/2005/8/layout/lProcess2"/>
    <dgm:cxn modelId="{FFB09C74-D841-4714-AEFE-0796D2FF787C}" type="presOf" srcId="{ACFEF33D-7A1C-4CCB-8A23-980874428095}" destId="{5FF40A4D-9AB9-430F-AD7F-94324032D13E}" srcOrd="0" destOrd="0" presId="urn:microsoft.com/office/officeart/2005/8/layout/lProcess2"/>
    <dgm:cxn modelId="{09E5C098-BB17-4F73-8EA6-6AB95871C17D}" type="presOf" srcId="{A2505E2C-183F-46AD-8508-7930E2ACD404}" destId="{26E1A9AF-8E51-4024-BE88-A817C8B943D2}" srcOrd="0" destOrd="0" presId="urn:microsoft.com/office/officeart/2005/8/layout/lProcess2"/>
    <dgm:cxn modelId="{930C703B-B302-4AD1-9E2A-E162A78E7E09}" srcId="{CEF24777-5C29-45E8-BEA7-22C8FD714E1E}" destId="{ACFEF33D-7A1C-4CCB-8A23-980874428095}" srcOrd="0" destOrd="0" parTransId="{4C8E86E4-565E-4F98-9A90-A61B0557B8E5}" sibTransId="{A3E5E93B-C9F1-4064-85B9-1413BA50F45C}"/>
    <dgm:cxn modelId="{B6B9AE51-6BF0-4863-B7E3-0E15E1E7D604}" type="presOf" srcId="{FC4D48E6-D1C7-4483-9A87-D40FDC79D4F5}" destId="{E80CF3D4-CB03-495B-AA6C-DF700F34D80E}" srcOrd="1" destOrd="0" presId="urn:microsoft.com/office/officeart/2005/8/layout/lProcess2"/>
    <dgm:cxn modelId="{1BD46D65-38AB-46BF-B54E-56A884DEA976}" type="presOf" srcId="{C9E38C80-5EC0-4A31-BCA1-2CAF29F8D3DA}" destId="{24CBE6AD-8E72-4BBF-BC9E-C903482E05DC}" srcOrd="0" destOrd="0" presId="urn:microsoft.com/office/officeart/2005/8/layout/lProcess2"/>
    <dgm:cxn modelId="{6BF220B5-68DA-416B-B1B4-A3BD669EED8A}" srcId="{C9E38C80-5EC0-4A31-BCA1-2CAF29F8D3DA}" destId="{FC4D48E6-D1C7-4483-9A87-D40FDC79D4F5}" srcOrd="1" destOrd="0" parTransId="{D99260E5-AE64-467F-9CE1-5BDC6009ECEA}" sibTransId="{873EA617-8421-44A7-BF69-D2B0BA476E6D}"/>
    <dgm:cxn modelId="{BA4685EA-60C6-498D-B007-9D1D8B0D90B9}" srcId="{5D6F0DA5-1BC2-40FE-B499-1E213954DEFA}" destId="{4825578C-9AEB-40C2-8002-BCDC99D98F1A}" srcOrd="1" destOrd="0" parTransId="{85172529-B664-4202-B44F-A0EEA982022D}" sibTransId="{20A4278D-06E2-49F7-B9FF-FB90443A44A9}"/>
    <dgm:cxn modelId="{A2CCE375-8826-47A9-BD2D-F337228A16CC}" srcId="{C9E38C80-5EC0-4A31-BCA1-2CAF29F8D3DA}" destId="{CC660DDD-FF2C-49BD-A184-74391AF55C07}" srcOrd="2" destOrd="0" parTransId="{08BE252B-0C80-485C-A55C-6145550AB700}" sibTransId="{384E6739-D672-43C5-8A33-143030E4DB99}"/>
    <dgm:cxn modelId="{84BB4203-5186-46A3-A4A1-B7A3271ADFB8}" type="presParOf" srcId="{24CBE6AD-8E72-4BBF-BC9E-C903482E05DC}" destId="{990533D8-C375-4F51-8E62-B64095D15C25}" srcOrd="0" destOrd="0" presId="urn:microsoft.com/office/officeart/2005/8/layout/lProcess2"/>
    <dgm:cxn modelId="{53AB529E-8E27-4ED9-86F7-EFE600134D37}" type="presParOf" srcId="{990533D8-C375-4F51-8E62-B64095D15C25}" destId="{1024EC1A-E2BB-4856-BF4B-B817DA235118}" srcOrd="0" destOrd="0" presId="urn:microsoft.com/office/officeart/2005/8/layout/lProcess2"/>
    <dgm:cxn modelId="{AA16A6B6-E82E-4848-B48F-6F096EC47DA1}" type="presParOf" srcId="{990533D8-C375-4F51-8E62-B64095D15C25}" destId="{375A4F29-F953-4ABF-A276-413DEC8BEB76}" srcOrd="1" destOrd="0" presId="urn:microsoft.com/office/officeart/2005/8/layout/lProcess2"/>
    <dgm:cxn modelId="{E72BB2A4-4252-457C-8134-3541EAA02FF0}" type="presParOf" srcId="{990533D8-C375-4F51-8E62-B64095D15C25}" destId="{78B03009-B7E6-4441-A9D6-02689C2084DE}" srcOrd="2" destOrd="0" presId="urn:microsoft.com/office/officeart/2005/8/layout/lProcess2"/>
    <dgm:cxn modelId="{44D30BCB-9B02-422E-B54C-6D1F9E2BEF35}" type="presParOf" srcId="{78B03009-B7E6-4441-A9D6-02689C2084DE}" destId="{A296A623-C951-4984-9C81-0389D9932DAB}" srcOrd="0" destOrd="0" presId="urn:microsoft.com/office/officeart/2005/8/layout/lProcess2"/>
    <dgm:cxn modelId="{2A7181D2-FA09-4444-BDBC-6051BF395353}" type="presParOf" srcId="{A296A623-C951-4984-9C81-0389D9932DAB}" destId="{5FF40A4D-9AB9-430F-AD7F-94324032D13E}" srcOrd="0" destOrd="0" presId="urn:microsoft.com/office/officeart/2005/8/layout/lProcess2"/>
    <dgm:cxn modelId="{D060C7A6-EF22-4E03-ABCB-059845505DDD}" type="presParOf" srcId="{A296A623-C951-4984-9C81-0389D9932DAB}" destId="{F7A5CBA8-14CB-434C-BEF7-50EF1EFE6CF2}" srcOrd="1" destOrd="0" presId="urn:microsoft.com/office/officeart/2005/8/layout/lProcess2"/>
    <dgm:cxn modelId="{802415E4-CE6C-4CC4-A1F6-C488D275BB34}" type="presParOf" srcId="{A296A623-C951-4984-9C81-0389D9932DAB}" destId="{26E1A9AF-8E51-4024-BE88-A817C8B943D2}" srcOrd="2" destOrd="0" presId="urn:microsoft.com/office/officeart/2005/8/layout/lProcess2"/>
    <dgm:cxn modelId="{BC1A15D0-14B3-45A7-B0E7-559537B25601}" type="presParOf" srcId="{24CBE6AD-8E72-4BBF-BC9E-C903482E05DC}" destId="{21FF945B-6F35-4AF1-9487-A47371254093}" srcOrd="1" destOrd="0" presId="urn:microsoft.com/office/officeart/2005/8/layout/lProcess2"/>
    <dgm:cxn modelId="{6D18575E-3709-474B-923A-C684E039674C}" type="presParOf" srcId="{24CBE6AD-8E72-4BBF-BC9E-C903482E05DC}" destId="{62D5AFF2-EA96-40C8-B53A-B375CF73EE32}" srcOrd="2" destOrd="0" presId="urn:microsoft.com/office/officeart/2005/8/layout/lProcess2"/>
    <dgm:cxn modelId="{C8706874-B433-4FAE-A748-F25DF027C416}" type="presParOf" srcId="{62D5AFF2-EA96-40C8-B53A-B375CF73EE32}" destId="{D449C79C-79C5-4814-8472-C717C6487D3E}" srcOrd="0" destOrd="0" presId="urn:microsoft.com/office/officeart/2005/8/layout/lProcess2"/>
    <dgm:cxn modelId="{7C4BA59F-4648-4CBC-A7A1-962784FB8027}" type="presParOf" srcId="{62D5AFF2-EA96-40C8-B53A-B375CF73EE32}" destId="{E80CF3D4-CB03-495B-AA6C-DF700F34D80E}" srcOrd="1" destOrd="0" presId="urn:microsoft.com/office/officeart/2005/8/layout/lProcess2"/>
    <dgm:cxn modelId="{08598C3C-2AE6-4158-904D-A2D4E3E1B75B}" type="presParOf" srcId="{62D5AFF2-EA96-40C8-B53A-B375CF73EE32}" destId="{81D7FFFD-00CB-4FF4-A3AF-435570E8AEBD}" srcOrd="2" destOrd="0" presId="urn:microsoft.com/office/officeart/2005/8/layout/lProcess2"/>
    <dgm:cxn modelId="{E9D43CD6-1CDA-4E81-B40E-2967C18144EE}" type="presParOf" srcId="{81D7FFFD-00CB-4FF4-A3AF-435570E8AEBD}" destId="{D30260C9-3576-4287-B0F7-535A8D8CD484}" srcOrd="0" destOrd="0" presId="urn:microsoft.com/office/officeart/2005/8/layout/lProcess2"/>
    <dgm:cxn modelId="{63D1B823-3128-46C0-A9C9-941CAEE177E9}" type="presParOf" srcId="{D30260C9-3576-4287-B0F7-535A8D8CD484}" destId="{18727D1D-C44F-4E79-8CF0-DBA5C8537897}" srcOrd="0" destOrd="0" presId="urn:microsoft.com/office/officeart/2005/8/layout/lProcess2"/>
    <dgm:cxn modelId="{7BBE3B90-4FD2-4504-8A69-E42D92CB0170}" type="presParOf" srcId="{D30260C9-3576-4287-B0F7-535A8D8CD484}" destId="{08ED201B-C924-4DB1-A108-02F4D621B79D}" srcOrd="1" destOrd="0" presId="urn:microsoft.com/office/officeart/2005/8/layout/lProcess2"/>
    <dgm:cxn modelId="{4672012B-435E-47DB-B27A-0F32BD4867BD}" type="presParOf" srcId="{D30260C9-3576-4287-B0F7-535A8D8CD484}" destId="{B36B330F-0009-48B1-80BC-9FAD1F51A1DB}" srcOrd="2" destOrd="0" presId="urn:microsoft.com/office/officeart/2005/8/layout/lProcess2"/>
    <dgm:cxn modelId="{56C342AF-6B50-40BC-A440-4A433B1E4CD9}" type="presParOf" srcId="{24CBE6AD-8E72-4BBF-BC9E-C903482E05DC}" destId="{4D1100D1-AF27-4122-896F-811119DE9681}" srcOrd="3" destOrd="0" presId="urn:microsoft.com/office/officeart/2005/8/layout/lProcess2"/>
    <dgm:cxn modelId="{80D47675-5E12-4B6D-B0FC-D2E6647A4729}" type="presParOf" srcId="{24CBE6AD-8E72-4BBF-BC9E-C903482E05DC}" destId="{43A0D1E3-2DDA-438E-B3D9-1E613966F23E}" srcOrd="4" destOrd="0" presId="urn:microsoft.com/office/officeart/2005/8/layout/lProcess2"/>
    <dgm:cxn modelId="{AE34AFD8-CBB0-4152-B698-71FA569C0D5B}" type="presParOf" srcId="{43A0D1E3-2DDA-438E-B3D9-1E613966F23E}" destId="{9CBAFC38-4EC5-43B8-A97E-5CD789D0A7C0}" srcOrd="0" destOrd="0" presId="urn:microsoft.com/office/officeart/2005/8/layout/lProcess2"/>
    <dgm:cxn modelId="{CDC7DCEE-8134-4A92-8205-45C8B88BB403}" type="presParOf" srcId="{43A0D1E3-2DDA-438E-B3D9-1E613966F23E}" destId="{4071F753-9D85-46D7-AA50-1BC8F408E65D}" srcOrd="1" destOrd="0" presId="urn:microsoft.com/office/officeart/2005/8/layout/lProcess2"/>
    <dgm:cxn modelId="{05E40D9F-5584-4449-ADAA-9F69FF986ACF}" type="presParOf" srcId="{43A0D1E3-2DDA-438E-B3D9-1E613966F23E}" destId="{F3076487-A87C-4AE1-9078-15FE18D66EB8}" srcOrd="2" destOrd="0" presId="urn:microsoft.com/office/officeart/2005/8/layout/lProcess2"/>
    <dgm:cxn modelId="{1C042BDA-4015-45B1-B539-8F046E7EF979}" type="presParOf" srcId="{F3076487-A87C-4AE1-9078-15FE18D66EB8}" destId="{F7BE555D-C87B-4102-9C1F-F10B65C1DAC8}" srcOrd="0" destOrd="0" presId="urn:microsoft.com/office/officeart/2005/8/layout/lProcess2"/>
    <dgm:cxn modelId="{A629BBE4-8BC2-4FE1-854A-1E7C1D4A30AF}" type="presParOf" srcId="{F7BE555D-C87B-4102-9C1F-F10B65C1DAC8}" destId="{9708FAAB-9529-4D02-884B-DE5E9014FAE0}" srcOrd="0" destOrd="0" presId="urn:microsoft.com/office/officeart/2005/8/layout/lProcess2"/>
    <dgm:cxn modelId="{14845636-BA0C-4393-BFFD-56C6CA06C828}" type="presParOf" srcId="{F7BE555D-C87B-4102-9C1F-F10B65C1DAC8}" destId="{290CB0C6-CDA5-4650-BBBC-0418127582B3}" srcOrd="1" destOrd="0" presId="urn:microsoft.com/office/officeart/2005/8/layout/lProcess2"/>
    <dgm:cxn modelId="{19A3A35F-627D-43BE-BAC4-9CD4F3C9B6B9}" type="presParOf" srcId="{F7BE555D-C87B-4102-9C1F-F10B65C1DAC8}" destId="{CA6A3BAC-95C9-4A88-929D-4A8199670CCC}" srcOrd="2" destOrd="0" presId="urn:microsoft.com/office/officeart/2005/8/layout/lProcess2"/>
    <dgm:cxn modelId="{8B36053B-E0CC-4D55-900C-73FC8BDE343D}" type="presParOf" srcId="{24CBE6AD-8E72-4BBF-BC9E-C903482E05DC}" destId="{BF6A329D-F34D-4DBB-8CE3-C2FD1AC11618}" srcOrd="5" destOrd="0" presId="urn:microsoft.com/office/officeart/2005/8/layout/lProcess2"/>
    <dgm:cxn modelId="{C878F8D8-B8BB-4109-AEEC-0B65EDCACCB3}" type="presParOf" srcId="{24CBE6AD-8E72-4BBF-BC9E-C903482E05DC}" destId="{C3AC167D-93E3-4A33-8047-12952301A6D4}" srcOrd="6" destOrd="0" presId="urn:microsoft.com/office/officeart/2005/8/layout/lProcess2"/>
    <dgm:cxn modelId="{22752498-AD10-4DF4-ADF2-72C05F5F5BD2}" type="presParOf" srcId="{C3AC167D-93E3-4A33-8047-12952301A6D4}" destId="{4F6F32E8-113E-4E1B-9EB9-B01AE976CF18}" srcOrd="0" destOrd="0" presId="urn:microsoft.com/office/officeart/2005/8/layout/lProcess2"/>
    <dgm:cxn modelId="{F3D9BE89-80C6-4943-88CB-0BC8619A9B5E}" type="presParOf" srcId="{C3AC167D-93E3-4A33-8047-12952301A6D4}" destId="{D68DAB77-CC79-4B32-A5A4-E7EB98A16E36}" srcOrd="1" destOrd="0" presId="urn:microsoft.com/office/officeart/2005/8/layout/lProcess2"/>
    <dgm:cxn modelId="{CCF56B50-378D-4995-B2AB-68D51477A914}" type="presParOf" srcId="{C3AC167D-93E3-4A33-8047-12952301A6D4}" destId="{6DADCB2F-9386-4413-A106-9737EDB8EC15}" srcOrd="2" destOrd="0" presId="urn:microsoft.com/office/officeart/2005/8/layout/lProcess2"/>
    <dgm:cxn modelId="{6DBE3E24-3196-4137-A9AB-6134FECA91B2}" type="presParOf" srcId="{6DADCB2F-9386-4413-A106-9737EDB8EC15}" destId="{52229C58-9C29-4A35-AA1B-6A59C735225F}" srcOrd="0" destOrd="0" presId="urn:microsoft.com/office/officeart/2005/8/layout/lProcess2"/>
    <dgm:cxn modelId="{A56DEF2F-2CAE-4EF5-8209-2D41299A2F1E}" type="presParOf" srcId="{52229C58-9C29-4A35-AA1B-6A59C735225F}" destId="{8B9C0AEE-A260-4B79-8053-5700D13C49FF}" srcOrd="0" destOrd="0" presId="urn:microsoft.com/office/officeart/2005/8/layout/lProcess2"/>
    <dgm:cxn modelId="{4AEB9EF7-7F46-40A3-AEB3-CC3373BFE17D}" type="presParOf" srcId="{52229C58-9C29-4A35-AA1B-6A59C735225F}" destId="{3F58D1AC-D8BB-4384-8C6C-C466ED2925CD}" srcOrd="1" destOrd="0" presId="urn:microsoft.com/office/officeart/2005/8/layout/lProcess2"/>
    <dgm:cxn modelId="{2B88118E-021F-4B69-AAE3-D2EB94D92A41}" type="presParOf" srcId="{52229C58-9C29-4A35-AA1B-6A59C735225F}" destId="{7102918C-BC14-4ABB-BE36-EE0EAF82E934}" srcOrd="2" destOrd="0" presId="urn:microsoft.com/office/officeart/2005/8/layout/lProcess2"/>
    <dgm:cxn modelId="{CFB06D93-4D5B-45AB-9D5C-DE5AE7D857F6}" type="presParOf" srcId="{24CBE6AD-8E72-4BBF-BC9E-C903482E05DC}" destId="{81F94463-B6E2-4635-9CB6-85DC8047E58B}" srcOrd="7" destOrd="0" presId="urn:microsoft.com/office/officeart/2005/8/layout/lProcess2"/>
    <dgm:cxn modelId="{F3FF7385-0109-4FC9-9C92-6738A2B1BC73}" type="presParOf" srcId="{24CBE6AD-8E72-4BBF-BC9E-C903482E05DC}" destId="{2584BB52-BB30-4DBE-A228-D2280A92035B}" srcOrd="8" destOrd="0" presId="urn:microsoft.com/office/officeart/2005/8/layout/lProcess2"/>
    <dgm:cxn modelId="{0C862283-5319-48B7-9CA5-81C0412E42DE}" type="presParOf" srcId="{2584BB52-BB30-4DBE-A228-D2280A92035B}" destId="{48A942C4-635D-4D9B-9CEE-3C7A91D624F4}" srcOrd="0" destOrd="0" presId="urn:microsoft.com/office/officeart/2005/8/layout/lProcess2"/>
    <dgm:cxn modelId="{843D12FA-D8F0-4EE3-B9FF-4491431A520B}" type="presParOf" srcId="{2584BB52-BB30-4DBE-A228-D2280A92035B}" destId="{894CF222-3CCD-4CDE-8EC8-5489FFDAD00A}" srcOrd="1" destOrd="0" presId="urn:microsoft.com/office/officeart/2005/8/layout/lProcess2"/>
    <dgm:cxn modelId="{AABB3BB2-2FFF-4F27-9E53-5855B66BE25C}" type="presParOf" srcId="{2584BB52-BB30-4DBE-A228-D2280A92035B}" destId="{F05099C9-3361-4721-9A77-24D974B5E0A9}" srcOrd="2" destOrd="0" presId="urn:microsoft.com/office/officeart/2005/8/layout/lProcess2"/>
    <dgm:cxn modelId="{957AC07D-AAA2-43FA-9B31-72DB42F06B6F}" type="presParOf" srcId="{F05099C9-3361-4721-9A77-24D974B5E0A9}" destId="{6178184F-9DFF-483F-9A9F-D89E55B1857D}" srcOrd="0" destOrd="0" presId="urn:microsoft.com/office/officeart/2005/8/layout/lProcess2"/>
    <dgm:cxn modelId="{0D5EA0C1-0899-4B2C-9989-CED2DDD37934}" type="presParOf" srcId="{6178184F-9DFF-483F-9A9F-D89E55B1857D}" destId="{E862A201-CE62-47CA-B007-7325B4EF850C}" srcOrd="0" destOrd="0" presId="urn:microsoft.com/office/officeart/2005/8/layout/lProcess2"/>
    <dgm:cxn modelId="{2A83C90A-C69C-402F-B85D-69EE6FDB04DD}" type="presParOf" srcId="{6178184F-9DFF-483F-9A9F-D89E55B1857D}" destId="{DF40AEA2-AD89-44FA-B07C-E24475F4BD3C}" srcOrd="1" destOrd="0" presId="urn:microsoft.com/office/officeart/2005/8/layout/lProcess2"/>
    <dgm:cxn modelId="{A8D9AE4B-A550-4ACC-80B4-3A45CDD1FD8F}" type="presParOf" srcId="{6178184F-9DFF-483F-9A9F-D89E55B1857D}" destId="{6DC709F5-0B56-48C0-ACD4-820231D3868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84490A-E7C8-46A8-BDEA-B6CD0ED216C9}" type="doc">
      <dgm:prSet loTypeId="urn:microsoft.com/office/officeart/2005/8/layout/vList4" loCatId="picture" qsTypeId="urn:microsoft.com/office/officeart/2005/8/quickstyle/simple1" qsCatId="simple" csTypeId="urn:microsoft.com/office/officeart/2005/8/colors/colorful3" csCatId="colorful" phldr="1"/>
      <dgm:spPr/>
      <dgm:t>
        <a:bodyPr/>
        <a:lstStyle/>
        <a:p>
          <a:endParaRPr lang="en-US"/>
        </a:p>
      </dgm:t>
    </dgm:pt>
    <dgm:pt modelId="{FD359842-5EDE-4F08-BDBD-B375F41BCD90}">
      <dgm:prSet phldrT="[Text]"/>
      <dgm:spPr/>
      <dgm:t>
        <a:bodyPr/>
        <a:lstStyle/>
        <a:p>
          <a:r>
            <a:rPr lang="en-US" dirty="0" smtClean="0"/>
            <a:t>49 y/o married AAF </a:t>
          </a:r>
          <a:endParaRPr lang="en-US" dirty="0"/>
        </a:p>
      </dgm:t>
    </dgm:pt>
    <dgm:pt modelId="{B82290CA-8747-4682-8726-8CD4A229FD28}" type="parTrans" cxnId="{0B9A62E9-2FD1-4611-BED5-C79F1EC3F2E2}">
      <dgm:prSet/>
      <dgm:spPr/>
      <dgm:t>
        <a:bodyPr/>
        <a:lstStyle/>
        <a:p>
          <a:endParaRPr lang="en-US"/>
        </a:p>
      </dgm:t>
    </dgm:pt>
    <dgm:pt modelId="{BF775371-D923-472D-81DB-FBEF38046A34}" type="sibTrans" cxnId="{0B9A62E9-2FD1-4611-BED5-C79F1EC3F2E2}">
      <dgm:prSet/>
      <dgm:spPr/>
      <dgm:t>
        <a:bodyPr/>
        <a:lstStyle/>
        <a:p>
          <a:endParaRPr lang="en-US"/>
        </a:p>
      </dgm:t>
    </dgm:pt>
    <dgm:pt modelId="{88F42482-5DAF-4453-A188-B27975D47E4C}">
      <dgm:prSet phldrT="[Text]"/>
      <dgm:spPr/>
      <dgm:t>
        <a:bodyPr/>
        <a:lstStyle/>
        <a:p>
          <a:r>
            <a:rPr lang="en-US" dirty="0" err="1" smtClean="0"/>
            <a:t>PMHx</a:t>
          </a:r>
          <a:r>
            <a:rPr lang="en-US" dirty="0" smtClean="0"/>
            <a:t>: ESRD, rejected DDKT, HIV, Cervical Cancer IB</a:t>
          </a:r>
          <a:endParaRPr lang="en-US" dirty="0"/>
        </a:p>
      </dgm:t>
    </dgm:pt>
    <dgm:pt modelId="{CF79D04A-83B5-4773-8030-04AAE378191F}" type="parTrans" cxnId="{61B2C4FC-904C-40D1-94DA-BE1A503818F2}">
      <dgm:prSet/>
      <dgm:spPr/>
      <dgm:t>
        <a:bodyPr/>
        <a:lstStyle/>
        <a:p>
          <a:endParaRPr lang="en-US"/>
        </a:p>
      </dgm:t>
    </dgm:pt>
    <dgm:pt modelId="{68860956-3497-4942-BF28-EBDB02213E57}" type="sibTrans" cxnId="{61B2C4FC-904C-40D1-94DA-BE1A503818F2}">
      <dgm:prSet/>
      <dgm:spPr/>
      <dgm:t>
        <a:bodyPr/>
        <a:lstStyle/>
        <a:p>
          <a:endParaRPr lang="en-US"/>
        </a:p>
      </dgm:t>
    </dgm:pt>
    <dgm:pt modelId="{A3E2B5F6-5A21-434A-B8E4-FCA29EF9EB81}">
      <dgm:prSet phldrT="[Text]"/>
      <dgm:spPr/>
      <dgm:t>
        <a:bodyPr/>
        <a:lstStyle/>
        <a:p>
          <a:r>
            <a:rPr lang="en-US" dirty="0" smtClean="0"/>
            <a:t>Peripheral neuropathy, GERD, Seizures; septic upon admission</a:t>
          </a:r>
          <a:endParaRPr lang="en-US" dirty="0"/>
        </a:p>
      </dgm:t>
    </dgm:pt>
    <dgm:pt modelId="{38663F7F-3BDA-48AD-86AD-28C2A0E43301}" type="parTrans" cxnId="{ECE69A11-4ACD-4C09-8644-DBD55C1ACEBE}">
      <dgm:prSet/>
      <dgm:spPr/>
      <dgm:t>
        <a:bodyPr/>
        <a:lstStyle/>
        <a:p>
          <a:endParaRPr lang="en-US"/>
        </a:p>
      </dgm:t>
    </dgm:pt>
    <dgm:pt modelId="{F292876F-3556-45AF-A339-FC964F89A6F1}" type="sibTrans" cxnId="{ECE69A11-4ACD-4C09-8644-DBD55C1ACEBE}">
      <dgm:prSet/>
      <dgm:spPr/>
      <dgm:t>
        <a:bodyPr/>
        <a:lstStyle/>
        <a:p>
          <a:endParaRPr lang="en-US"/>
        </a:p>
      </dgm:t>
    </dgm:pt>
    <dgm:pt modelId="{01B6F7A3-1F6E-436C-B71D-871F956B510B}">
      <dgm:prSet phldrT="[Text]"/>
      <dgm:spPr/>
      <dgm:t>
        <a:bodyPr/>
        <a:lstStyle/>
        <a:p>
          <a:r>
            <a:rPr lang="en-US" dirty="0" smtClean="0"/>
            <a:t>Initial Palliative Consult</a:t>
          </a:r>
          <a:endParaRPr lang="en-US" dirty="0"/>
        </a:p>
      </dgm:t>
    </dgm:pt>
    <dgm:pt modelId="{B81A21A2-1508-4017-8DC3-144289F9475B}" type="parTrans" cxnId="{C2C02D0A-4899-4379-A52A-DBC42E9D04B8}">
      <dgm:prSet/>
      <dgm:spPr/>
      <dgm:t>
        <a:bodyPr/>
        <a:lstStyle/>
        <a:p>
          <a:endParaRPr lang="en-US"/>
        </a:p>
      </dgm:t>
    </dgm:pt>
    <dgm:pt modelId="{D0B4EE9B-72B3-4C78-A882-B84B60D5567F}" type="sibTrans" cxnId="{C2C02D0A-4899-4379-A52A-DBC42E9D04B8}">
      <dgm:prSet/>
      <dgm:spPr/>
      <dgm:t>
        <a:bodyPr/>
        <a:lstStyle/>
        <a:p>
          <a:endParaRPr lang="en-US"/>
        </a:p>
      </dgm:t>
    </dgm:pt>
    <dgm:pt modelId="{D35DDEF1-98A3-41C2-ABD3-2630360CB654}">
      <dgm:prSet phldrT="[Text]"/>
      <dgm:spPr/>
      <dgm:t>
        <a:bodyPr/>
        <a:lstStyle/>
        <a:p>
          <a:r>
            <a:rPr lang="en-US" dirty="0" smtClean="0"/>
            <a:t>ACP was presented during the discussion</a:t>
          </a:r>
          <a:endParaRPr lang="en-US" dirty="0"/>
        </a:p>
      </dgm:t>
    </dgm:pt>
    <dgm:pt modelId="{7B591DB6-34C0-4BE7-B09D-CC236D48FE39}" type="parTrans" cxnId="{8284CB24-B28E-49B3-A6DC-D346A37C8538}">
      <dgm:prSet/>
      <dgm:spPr/>
      <dgm:t>
        <a:bodyPr/>
        <a:lstStyle/>
        <a:p>
          <a:endParaRPr lang="en-US"/>
        </a:p>
      </dgm:t>
    </dgm:pt>
    <dgm:pt modelId="{464BA629-E3E7-4B3C-9F9F-26D2A60EE8B1}" type="sibTrans" cxnId="{8284CB24-B28E-49B3-A6DC-D346A37C8538}">
      <dgm:prSet/>
      <dgm:spPr/>
      <dgm:t>
        <a:bodyPr/>
        <a:lstStyle/>
        <a:p>
          <a:endParaRPr lang="en-US"/>
        </a:p>
      </dgm:t>
    </dgm:pt>
    <dgm:pt modelId="{5728AA88-D7CE-4346-BF20-985BBAB5B007}">
      <dgm:prSet phldrT="[Text]"/>
      <dgm:spPr/>
      <dgm:t>
        <a:bodyPr/>
        <a:lstStyle/>
        <a:p>
          <a:r>
            <a:rPr lang="en-US" dirty="0" smtClean="0"/>
            <a:t>Patient emphasized strong religious and cultural beliefs during the conversation stated, “I want to prolong my life and make it back home.”</a:t>
          </a:r>
          <a:endParaRPr lang="en-US" dirty="0"/>
        </a:p>
      </dgm:t>
    </dgm:pt>
    <dgm:pt modelId="{3C3A32CC-B29B-4D40-B09D-79F79FF756F3}" type="parTrans" cxnId="{A19C6705-04E8-481B-A5D5-A2895ED534F1}">
      <dgm:prSet/>
      <dgm:spPr/>
      <dgm:t>
        <a:bodyPr/>
        <a:lstStyle/>
        <a:p>
          <a:endParaRPr lang="en-US"/>
        </a:p>
      </dgm:t>
    </dgm:pt>
    <dgm:pt modelId="{E397B219-258B-490F-A97E-DECB189C9A1E}" type="sibTrans" cxnId="{A19C6705-04E8-481B-A5D5-A2895ED534F1}">
      <dgm:prSet/>
      <dgm:spPr/>
      <dgm:t>
        <a:bodyPr/>
        <a:lstStyle/>
        <a:p>
          <a:endParaRPr lang="en-US"/>
        </a:p>
      </dgm:t>
    </dgm:pt>
    <dgm:pt modelId="{D52BBCCA-F749-4EC5-813E-41F851FCA96A}">
      <dgm:prSet phldrT="[Text]"/>
      <dgm:spPr/>
      <dgm:t>
        <a:bodyPr/>
        <a:lstStyle/>
        <a:p>
          <a:r>
            <a:rPr lang="en-US" dirty="0" smtClean="0"/>
            <a:t>What are the next steps in this conversation?</a:t>
          </a:r>
          <a:endParaRPr lang="en-US" dirty="0"/>
        </a:p>
      </dgm:t>
    </dgm:pt>
    <dgm:pt modelId="{9571A6DA-9E59-4F10-B4DE-BD62DE09763B}" type="parTrans" cxnId="{6FC1F088-2991-420A-964C-5C6EF84D9F69}">
      <dgm:prSet/>
      <dgm:spPr/>
      <dgm:t>
        <a:bodyPr/>
        <a:lstStyle/>
        <a:p>
          <a:endParaRPr lang="en-US"/>
        </a:p>
      </dgm:t>
    </dgm:pt>
    <dgm:pt modelId="{ADFAE844-A6DC-4996-9507-15436F32EF4A}" type="sibTrans" cxnId="{6FC1F088-2991-420A-964C-5C6EF84D9F69}">
      <dgm:prSet/>
      <dgm:spPr/>
      <dgm:t>
        <a:bodyPr/>
        <a:lstStyle/>
        <a:p>
          <a:endParaRPr lang="en-US"/>
        </a:p>
      </dgm:t>
    </dgm:pt>
    <dgm:pt modelId="{143407C6-E25F-4D4C-BD5B-D91F1999B96F}">
      <dgm:prSet phldrT="[Text]"/>
      <dgm:spPr/>
      <dgm:t>
        <a:bodyPr/>
        <a:lstStyle/>
        <a:p>
          <a:r>
            <a:rPr lang="en-US" dirty="0" smtClean="0"/>
            <a:t>As the Provider what are you going to do?</a:t>
          </a:r>
          <a:endParaRPr lang="en-US" dirty="0"/>
        </a:p>
      </dgm:t>
    </dgm:pt>
    <dgm:pt modelId="{4EEA53FF-9060-466A-AC27-4821E9ACDBAA}" type="parTrans" cxnId="{D319E34A-5171-42DB-BD0E-A43E29A197A9}">
      <dgm:prSet/>
      <dgm:spPr/>
      <dgm:t>
        <a:bodyPr/>
        <a:lstStyle/>
        <a:p>
          <a:endParaRPr lang="en-US"/>
        </a:p>
      </dgm:t>
    </dgm:pt>
    <dgm:pt modelId="{135B6E0E-E5CF-452E-A26B-B4837162F96A}" type="sibTrans" cxnId="{D319E34A-5171-42DB-BD0E-A43E29A197A9}">
      <dgm:prSet/>
      <dgm:spPr/>
      <dgm:t>
        <a:bodyPr/>
        <a:lstStyle/>
        <a:p>
          <a:endParaRPr lang="en-US"/>
        </a:p>
      </dgm:t>
    </dgm:pt>
    <dgm:pt modelId="{CC62368D-CF74-4487-96ED-A1AEBAE2C1A9}">
      <dgm:prSet phldrT="[Text]"/>
      <dgm:spPr/>
      <dgm:t>
        <a:bodyPr/>
        <a:lstStyle/>
        <a:p>
          <a:r>
            <a:rPr lang="en-US" dirty="0" smtClean="0"/>
            <a:t>Consider the role of the patient</a:t>
          </a:r>
          <a:endParaRPr lang="en-US" dirty="0"/>
        </a:p>
      </dgm:t>
    </dgm:pt>
    <dgm:pt modelId="{61DC1A27-F4ED-4BEF-AD95-0D1A6C72796E}" type="parTrans" cxnId="{4C0AB2E0-930D-47F4-B44E-CAEDCD05E6DF}">
      <dgm:prSet/>
      <dgm:spPr/>
      <dgm:t>
        <a:bodyPr/>
        <a:lstStyle/>
        <a:p>
          <a:endParaRPr lang="en-US"/>
        </a:p>
      </dgm:t>
    </dgm:pt>
    <dgm:pt modelId="{72BF8C4B-25DC-4670-9E23-F1845AF103F9}" type="sibTrans" cxnId="{4C0AB2E0-930D-47F4-B44E-CAEDCD05E6DF}">
      <dgm:prSet/>
      <dgm:spPr/>
      <dgm:t>
        <a:bodyPr/>
        <a:lstStyle/>
        <a:p>
          <a:endParaRPr lang="en-US"/>
        </a:p>
      </dgm:t>
    </dgm:pt>
    <dgm:pt modelId="{4CDCA11F-29FC-41EB-A955-C90F9A469DB4}">
      <dgm:prSet phldrT="[Text]"/>
      <dgm:spPr/>
      <dgm:t>
        <a:bodyPr/>
        <a:lstStyle/>
        <a:p>
          <a:r>
            <a:rPr lang="en-US" dirty="0" smtClean="0"/>
            <a:t>Devout Seventh-Day Adventist</a:t>
          </a:r>
          <a:endParaRPr lang="en-US" dirty="0"/>
        </a:p>
      </dgm:t>
    </dgm:pt>
    <dgm:pt modelId="{1B04A571-7945-4E2C-83E2-FB103233140E}" type="parTrans" cxnId="{76F756E2-CA10-4083-968C-3F2ABAD7CB58}">
      <dgm:prSet/>
      <dgm:spPr/>
      <dgm:t>
        <a:bodyPr/>
        <a:lstStyle/>
        <a:p>
          <a:endParaRPr lang="en-US"/>
        </a:p>
      </dgm:t>
    </dgm:pt>
    <dgm:pt modelId="{7EDC9ACC-32B2-490E-B97F-C710573A31D8}" type="sibTrans" cxnId="{76F756E2-CA10-4083-968C-3F2ABAD7CB58}">
      <dgm:prSet/>
      <dgm:spPr/>
      <dgm:t>
        <a:bodyPr/>
        <a:lstStyle/>
        <a:p>
          <a:endParaRPr lang="en-US"/>
        </a:p>
      </dgm:t>
    </dgm:pt>
    <dgm:pt modelId="{53013B30-1170-4275-A051-A52645D6C59B}" type="pres">
      <dgm:prSet presAssocID="{6F84490A-E7C8-46A8-BDEA-B6CD0ED216C9}" presName="linear" presStyleCnt="0">
        <dgm:presLayoutVars>
          <dgm:dir/>
          <dgm:resizeHandles val="exact"/>
        </dgm:presLayoutVars>
      </dgm:prSet>
      <dgm:spPr/>
      <dgm:t>
        <a:bodyPr/>
        <a:lstStyle/>
        <a:p>
          <a:endParaRPr lang="en-US"/>
        </a:p>
      </dgm:t>
    </dgm:pt>
    <dgm:pt modelId="{64F8C1C6-9FCB-43EE-9A25-1A5242919824}" type="pres">
      <dgm:prSet presAssocID="{FD359842-5EDE-4F08-BDBD-B375F41BCD90}" presName="comp" presStyleCnt="0"/>
      <dgm:spPr/>
    </dgm:pt>
    <dgm:pt modelId="{ACAC2BFE-3E73-4B9F-A9EE-AD7DDCA835B7}" type="pres">
      <dgm:prSet presAssocID="{FD359842-5EDE-4F08-BDBD-B375F41BCD90}" presName="box" presStyleLbl="node1" presStyleIdx="0" presStyleCnt="3"/>
      <dgm:spPr/>
      <dgm:t>
        <a:bodyPr/>
        <a:lstStyle/>
        <a:p>
          <a:endParaRPr lang="en-US"/>
        </a:p>
      </dgm:t>
    </dgm:pt>
    <dgm:pt modelId="{2B5913BE-255E-4CED-8A71-BC0704FA1031}" type="pres">
      <dgm:prSet presAssocID="{FD359842-5EDE-4F08-BDBD-B375F41BCD90}"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FCD80720-E067-4F7B-BBFA-0216185E0DDB}" type="pres">
      <dgm:prSet presAssocID="{FD359842-5EDE-4F08-BDBD-B375F41BCD90}" presName="text" presStyleLbl="node1" presStyleIdx="0" presStyleCnt="3">
        <dgm:presLayoutVars>
          <dgm:bulletEnabled val="1"/>
        </dgm:presLayoutVars>
      </dgm:prSet>
      <dgm:spPr/>
      <dgm:t>
        <a:bodyPr/>
        <a:lstStyle/>
        <a:p>
          <a:endParaRPr lang="en-US"/>
        </a:p>
      </dgm:t>
    </dgm:pt>
    <dgm:pt modelId="{D6B580CD-9FEF-4C07-9EBF-DE897DE4B1A3}" type="pres">
      <dgm:prSet presAssocID="{BF775371-D923-472D-81DB-FBEF38046A34}" presName="spacer" presStyleCnt="0"/>
      <dgm:spPr/>
    </dgm:pt>
    <dgm:pt modelId="{D99D411F-CA65-4FA7-921C-8DED1F62F75D}" type="pres">
      <dgm:prSet presAssocID="{01B6F7A3-1F6E-436C-B71D-871F956B510B}" presName="comp" presStyleCnt="0"/>
      <dgm:spPr/>
    </dgm:pt>
    <dgm:pt modelId="{3089EE4D-3FCB-40EE-90B3-ECAD6E1972AB}" type="pres">
      <dgm:prSet presAssocID="{01B6F7A3-1F6E-436C-B71D-871F956B510B}" presName="box" presStyleLbl="node1" presStyleIdx="1" presStyleCnt="3"/>
      <dgm:spPr/>
      <dgm:t>
        <a:bodyPr/>
        <a:lstStyle/>
        <a:p>
          <a:endParaRPr lang="en-US"/>
        </a:p>
      </dgm:t>
    </dgm:pt>
    <dgm:pt modelId="{F9CDEBD1-5EEE-4B66-8BF5-1FEE503C3AEB}" type="pres">
      <dgm:prSet presAssocID="{01B6F7A3-1F6E-436C-B71D-871F956B510B}"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dgm:spPr>
      <dgm:t>
        <a:bodyPr/>
        <a:lstStyle/>
        <a:p>
          <a:endParaRPr lang="en-US"/>
        </a:p>
      </dgm:t>
    </dgm:pt>
    <dgm:pt modelId="{D019ECC4-E4C1-4BE9-8634-5354FE3A5615}" type="pres">
      <dgm:prSet presAssocID="{01B6F7A3-1F6E-436C-B71D-871F956B510B}" presName="text" presStyleLbl="node1" presStyleIdx="1" presStyleCnt="3">
        <dgm:presLayoutVars>
          <dgm:bulletEnabled val="1"/>
        </dgm:presLayoutVars>
      </dgm:prSet>
      <dgm:spPr/>
      <dgm:t>
        <a:bodyPr/>
        <a:lstStyle/>
        <a:p>
          <a:endParaRPr lang="en-US"/>
        </a:p>
      </dgm:t>
    </dgm:pt>
    <dgm:pt modelId="{07DAD354-45AA-4777-8901-CF95ADED95F9}" type="pres">
      <dgm:prSet presAssocID="{D0B4EE9B-72B3-4C78-A882-B84B60D5567F}" presName="spacer" presStyleCnt="0"/>
      <dgm:spPr/>
    </dgm:pt>
    <dgm:pt modelId="{3FA7E73D-2EFC-4FB2-BCC8-98F186E04245}" type="pres">
      <dgm:prSet presAssocID="{D52BBCCA-F749-4EC5-813E-41F851FCA96A}" presName="comp" presStyleCnt="0"/>
      <dgm:spPr/>
    </dgm:pt>
    <dgm:pt modelId="{4A980777-8436-45FB-B0A5-F6A76258BE61}" type="pres">
      <dgm:prSet presAssocID="{D52BBCCA-F749-4EC5-813E-41F851FCA96A}" presName="box" presStyleLbl="node1" presStyleIdx="2" presStyleCnt="3"/>
      <dgm:spPr/>
      <dgm:t>
        <a:bodyPr/>
        <a:lstStyle/>
        <a:p>
          <a:endParaRPr lang="en-US"/>
        </a:p>
      </dgm:t>
    </dgm:pt>
    <dgm:pt modelId="{1DE21255-4CC6-4164-87A9-40237D281A51}" type="pres">
      <dgm:prSet presAssocID="{D52BBCCA-F749-4EC5-813E-41F851FCA96A}"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6E2E9D5E-0B07-48E2-8BDA-AC8275495E8D}" type="pres">
      <dgm:prSet presAssocID="{D52BBCCA-F749-4EC5-813E-41F851FCA96A}" presName="text" presStyleLbl="node1" presStyleIdx="2" presStyleCnt="3">
        <dgm:presLayoutVars>
          <dgm:bulletEnabled val="1"/>
        </dgm:presLayoutVars>
      </dgm:prSet>
      <dgm:spPr/>
      <dgm:t>
        <a:bodyPr/>
        <a:lstStyle/>
        <a:p>
          <a:endParaRPr lang="en-US"/>
        </a:p>
      </dgm:t>
    </dgm:pt>
  </dgm:ptLst>
  <dgm:cxnLst>
    <dgm:cxn modelId="{ECE45FD8-3429-477D-A70D-E6A36A86AA68}" type="presOf" srcId="{88F42482-5DAF-4453-A188-B27975D47E4C}" destId="{FCD80720-E067-4F7B-BBFA-0216185E0DDB}" srcOrd="1" destOrd="1" presId="urn:microsoft.com/office/officeart/2005/8/layout/vList4"/>
    <dgm:cxn modelId="{61B2C4FC-904C-40D1-94DA-BE1A503818F2}" srcId="{FD359842-5EDE-4F08-BDBD-B375F41BCD90}" destId="{88F42482-5DAF-4453-A188-B27975D47E4C}" srcOrd="0" destOrd="0" parTransId="{CF79D04A-83B5-4773-8030-04AAE378191F}" sibTransId="{68860956-3497-4942-BF28-EBDB02213E57}"/>
    <dgm:cxn modelId="{ECE69A11-4ACD-4C09-8644-DBD55C1ACEBE}" srcId="{FD359842-5EDE-4F08-BDBD-B375F41BCD90}" destId="{A3E2B5F6-5A21-434A-B8E4-FCA29EF9EB81}" srcOrd="1" destOrd="0" parTransId="{38663F7F-3BDA-48AD-86AD-28C2A0E43301}" sibTransId="{F292876F-3556-45AF-A339-FC964F89A6F1}"/>
    <dgm:cxn modelId="{A8CFAEBC-A2B1-4ADA-B989-ADD00F2F790A}" type="presOf" srcId="{4CDCA11F-29FC-41EB-A955-C90F9A469DB4}" destId="{ACAC2BFE-3E73-4B9F-A9EE-AD7DDCA835B7}" srcOrd="0" destOrd="3" presId="urn:microsoft.com/office/officeart/2005/8/layout/vList4"/>
    <dgm:cxn modelId="{6F652107-3687-48E4-BC1A-128E4E4E979A}" type="presOf" srcId="{143407C6-E25F-4D4C-BD5B-D91F1999B96F}" destId="{4A980777-8436-45FB-B0A5-F6A76258BE61}" srcOrd="0" destOrd="1" presId="urn:microsoft.com/office/officeart/2005/8/layout/vList4"/>
    <dgm:cxn modelId="{78578EEC-A54C-46A0-B681-A8F1D46D0DFA}" type="presOf" srcId="{D52BBCCA-F749-4EC5-813E-41F851FCA96A}" destId="{4A980777-8436-45FB-B0A5-F6A76258BE61}" srcOrd="0" destOrd="0" presId="urn:microsoft.com/office/officeart/2005/8/layout/vList4"/>
    <dgm:cxn modelId="{76F756E2-CA10-4083-968C-3F2ABAD7CB58}" srcId="{FD359842-5EDE-4F08-BDBD-B375F41BCD90}" destId="{4CDCA11F-29FC-41EB-A955-C90F9A469DB4}" srcOrd="2" destOrd="0" parTransId="{1B04A571-7945-4E2C-83E2-FB103233140E}" sibTransId="{7EDC9ACC-32B2-490E-B97F-C710573A31D8}"/>
    <dgm:cxn modelId="{6FC1F088-2991-420A-964C-5C6EF84D9F69}" srcId="{6F84490A-E7C8-46A8-BDEA-B6CD0ED216C9}" destId="{D52BBCCA-F749-4EC5-813E-41F851FCA96A}" srcOrd="2" destOrd="0" parTransId="{9571A6DA-9E59-4F10-B4DE-BD62DE09763B}" sibTransId="{ADFAE844-A6DC-4996-9507-15436F32EF4A}"/>
    <dgm:cxn modelId="{865EF440-D110-4677-B8D9-946F5B3F970A}" type="presOf" srcId="{143407C6-E25F-4D4C-BD5B-D91F1999B96F}" destId="{6E2E9D5E-0B07-48E2-8BDA-AC8275495E8D}" srcOrd="1" destOrd="1" presId="urn:microsoft.com/office/officeart/2005/8/layout/vList4"/>
    <dgm:cxn modelId="{0B9A62E9-2FD1-4611-BED5-C79F1EC3F2E2}" srcId="{6F84490A-E7C8-46A8-BDEA-B6CD0ED216C9}" destId="{FD359842-5EDE-4F08-BDBD-B375F41BCD90}" srcOrd="0" destOrd="0" parTransId="{B82290CA-8747-4682-8726-8CD4A229FD28}" sibTransId="{BF775371-D923-472D-81DB-FBEF38046A34}"/>
    <dgm:cxn modelId="{BE2F9389-E463-4428-BEE0-3292B3DEAFBB}" type="presOf" srcId="{CC62368D-CF74-4487-96ED-A1AEBAE2C1A9}" destId="{4A980777-8436-45FB-B0A5-F6A76258BE61}" srcOrd="0" destOrd="2" presId="urn:microsoft.com/office/officeart/2005/8/layout/vList4"/>
    <dgm:cxn modelId="{E7F3FA7F-53CF-4624-9306-8D3B72CCCED2}" type="presOf" srcId="{CC62368D-CF74-4487-96ED-A1AEBAE2C1A9}" destId="{6E2E9D5E-0B07-48E2-8BDA-AC8275495E8D}" srcOrd="1" destOrd="2" presId="urn:microsoft.com/office/officeart/2005/8/layout/vList4"/>
    <dgm:cxn modelId="{CD70F71E-03AF-4FBC-8E16-A0758A38BC24}" type="presOf" srcId="{A3E2B5F6-5A21-434A-B8E4-FCA29EF9EB81}" destId="{FCD80720-E067-4F7B-BBFA-0216185E0DDB}" srcOrd="1" destOrd="2" presId="urn:microsoft.com/office/officeart/2005/8/layout/vList4"/>
    <dgm:cxn modelId="{8284CB24-B28E-49B3-A6DC-D346A37C8538}" srcId="{01B6F7A3-1F6E-436C-B71D-871F956B510B}" destId="{D35DDEF1-98A3-41C2-ABD3-2630360CB654}" srcOrd="0" destOrd="0" parTransId="{7B591DB6-34C0-4BE7-B09D-CC236D48FE39}" sibTransId="{464BA629-E3E7-4B3C-9F9F-26D2A60EE8B1}"/>
    <dgm:cxn modelId="{1C849D7D-919D-44C2-A834-7561E5DABBF3}" type="presOf" srcId="{D35DDEF1-98A3-41C2-ABD3-2630360CB654}" destId="{3089EE4D-3FCB-40EE-90B3-ECAD6E1972AB}" srcOrd="0" destOrd="1" presId="urn:microsoft.com/office/officeart/2005/8/layout/vList4"/>
    <dgm:cxn modelId="{E3AD4462-7FAC-44BB-BBAC-2FD31C8A3130}" type="presOf" srcId="{FD359842-5EDE-4F08-BDBD-B375F41BCD90}" destId="{FCD80720-E067-4F7B-BBFA-0216185E0DDB}" srcOrd="1" destOrd="0" presId="urn:microsoft.com/office/officeart/2005/8/layout/vList4"/>
    <dgm:cxn modelId="{3DC1F314-C2A0-4962-A52C-4CFE9BDE241F}" type="presOf" srcId="{01B6F7A3-1F6E-436C-B71D-871F956B510B}" destId="{D019ECC4-E4C1-4BE9-8634-5354FE3A5615}" srcOrd="1" destOrd="0" presId="urn:microsoft.com/office/officeart/2005/8/layout/vList4"/>
    <dgm:cxn modelId="{C5C32D02-8D48-4AE3-900D-B85ED7520FE0}" type="presOf" srcId="{01B6F7A3-1F6E-436C-B71D-871F956B510B}" destId="{3089EE4D-3FCB-40EE-90B3-ECAD6E1972AB}" srcOrd="0" destOrd="0" presId="urn:microsoft.com/office/officeart/2005/8/layout/vList4"/>
    <dgm:cxn modelId="{4C0AB2E0-930D-47F4-B44E-CAEDCD05E6DF}" srcId="{D52BBCCA-F749-4EC5-813E-41F851FCA96A}" destId="{CC62368D-CF74-4487-96ED-A1AEBAE2C1A9}" srcOrd="1" destOrd="0" parTransId="{61DC1A27-F4ED-4BEF-AD95-0D1A6C72796E}" sibTransId="{72BF8C4B-25DC-4670-9E23-F1845AF103F9}"/>
    <dgm:cxn modelId="{FBC44DB6-0368-4DEE-BD75-F75B0C0CB33C}" type="presOf" srcId="{88F42482-5DAF-4453-A188-B27975D47E4C}" destId="{ACAC2BFE-3E73-4B9F-A9EE-AD7DDCA835B7}" srcOrd="0" destOrd="1" presId="urn:microsoft.com/office/officeart/2005/8/layout/vList4"/>
    <dgm:cxn modelId="{A19C6705-04E8-481B-A5D5-A2895ED534F1}" srcId="{01B6F7A3-1F6E-436C-B71D-871F956B510B}" destId="{5728AA88-D7CE-4346-BF20-985BBAB5B007}" srcOrd="1" destOrd="0" parTransId="{3C3A32CC-B29B-4D40-B09D-79F79FF756F3}" sibTransId="{E397B219-258B-490F-A97E-DECB189C9A1E}"/>
    <dgm:cxn modelId="{CD324B75-A139-4BDC-9B7D-6A7798392A04}" type="presOf" srcId="{FD359842-5EDE-4F08-BDBD-B375F41BCD90}" destId="{ACAC2BFE-3E73-4B9F-A9EE-AD7DDCA835B7}" srcOrd="0" destOrd="0" presId="urn:microsoft.com/office/officeart/2005/8/layout/vList4"/>
    <dgm:cxn modelId="{9F306CEE-BBAF-4887-A656-86B480D566FD}" type="presOf" srcId="{A3E2B5F6-5A21-434A-B8E4-FCA29EF9EB81}" destId="{ACAC2BFE-3E73-4B9F-A9EE-AD7DDCA835B7}" srcOrd="0" destOrd="2" presId="urn:microsoft.com/office/officeart/2005/8/layout/vList4"/>
    <dgm:cxn modelId="{671BE38A-4AEC-4BBC-8CBB-278D747B588F}" type="presOf" srcId="{6F84490A-E7C8-46A8-BDEA-B6CD0ED216C9}" destId="{53013B30-1170-4275-A051-A52645D6C59B}" srcOrd="0" destOrd="0" presId="urn:microsoft.com/office/officeart/2005/8/layout/vList4"/>
    <dgm:cxn modelId="{1027665B-9BD9-46A8-BA31-5C761093CC42}" type="presOf" srcId="{4CDCA11F-29FC-41EB-A955-C90F9A469DB4}" destId="{FCD80720-E067-4F7B-BBFA-0216185E0DDB}" srcOrd="1" destOrd="3" presId="urn:microsoft.com/office/officeart/2005/8/layout/vList4"/>
    <dgm:cxn modelId="{C4B908D8-B5D4-4E00-82E2-31E6C03D8DE7}" type="presOf" srcId="{D35DDEF1-98A3-41C2-ABD3-2630360CB654}" destId="{D019ECC4-E4C1-4BE9-8634-5354FE3A5615}" srcOrd="1" destOrd="1" presId="urn:microsoft.com/office/officeart/2005/8/layout/vList4"/>
    <dgm:cxn modelId="{172D38E7-9FA7-41CF-AD76-F496FB151FFB}" type="presOf" srcId="{5728AA88-D7CE-4346-BF20-985BBAB5B007}" destId="{3089EE4D-3FCB-40EE-90B3-ECAD6E1972AB}" srcOrd="0" destOrd="2" presId="urn:microsoft.com/office/officeart/2005/8/layout/vList4"/>
    <dgm:cxn modelId="{FFB2B5F3-DC26-4723-8908-3B95F70A5E32}" type="presOf" srcId="{5728AA88-D7CE-4346-BF20-985BBAB5B007}" destId="{D019ECC4-E4C1-4BE9-8634-5354FE3A5615}" srcOrd="1" destOrd="2" presId="urn:microsoft.com/office/officeart/2005/8/layout/vList4"/>
    <dgm:cxn modelId="{3FFA2212-5106-48E1-AE53-17067B0E3B5E}" type="presOf" srcId="{D52BBCCA-F749-4EC5-813E-41F851FCA96A}" destId="{6E2E9D5E-0B07-48E2-8BDA-AC8275495E8D}" srcOrd="1" destOrd="0" presId="urn:microsoft.com/office/officeart/2005/8/layout/vList4"/>
    <dgm:cxn modelId="{D319E34A-5171-42DB-BD0E-A43E29A197A9}" srcId="{D52BBCCA-F749-4EC5-813E-41F851FCA96A}" destId="{143407C6-E25F-4D4C-BD5B-D91F1999B96F}" srcOrd="0" destOrd="0" parTransId="{4EEA53FF-9060-466A-AC27-4821E9ACDBAA}" sibTransId="{135B6E0E-E5CF-452E-A26B-B4837162F96A}"/>
    <dgm:cxn modelId="{C2C02D0A-4899-4379-A52A-DBC42E9D04B8}" srcId="{6F84490A-E7C8-46A8-BDEA-B6CD0ED216C9}" destId="{01B6F7A3-1F6E-436C-B71D-871F956B510B}" srcOrd="1" destOrd="0" parTransId="{B81A21A2-1508-4017-8DC3-144289F9475B}" sibTransId="{D0B4EE9B-72B3-4C78-A882-B84B60D5567F}"/>
    <dgm:cxn modelId="{0135FA31-418A-4E3D-B6E9-6BB25D5C0AA3}" type="presParOf" srcId="{53013B30-1170-4275-A051-A52645D6C59B}" destId="{64F8C1C6-9FCB-43EE-9A25-1A5242919824}" srcOrd="0" destOrd="0" presId="urn:microsoft.com/office/officeart/2005/8/layout/vList4"/>
    <dgm:cxn modelId="{7F7CBE9D-ADA6-4B54-B813-DC9C080B3B10}" type="presParOf" srcId="{64F8C1C6-9FCB-43EE-9A25-1A5242919824}" destId="{ACAC2BFE-3E73-4B9F-A9EE-AD7DDCA835B7}" srcOrd="0" destOrd="0" presId="urn:microsoft.com/office/officeart/2005/8/layout/vList4"/>
    <dgm:cxn modelId="{22D470F4-B931-4D0D-AEFE-AD78AB6787A8}" type="presParOf" srcId="{64F8C1C6-9FCB-43EE-9A25-1A5242919824}" destId="{2B5913BE-255E-4CED-8A71-BC0704FA1031}" srcOrd="1" destOrd="0" presId="urn:microsoft.com/office/officeart/2005/8/layout/vList4"/>
    <dgm:cxn modelId="{915E28FB-60B1-4185-A6D9-2C57E46F2B48}" type="presParOf" srcId="{64F8C1C6-9FCB-43EE-9A25-1A5242919824}" destId="{FCD80720-E067-4F7B-BBFA-0216185E0DDB}" srcOrd="2" destOrd="0" presId="urn:microsoft.com/office/officeart/2005/8/layout/vList4"/>
    <dgm:cxn modelId="{9020EA1A-5CDB-4FBD-B4F4-5E8E5F2777B8}" type="presParOf" srcId="{53013B30-1170-4275-A051-A52645D6C59B}" destId="{D6B580CD-9FEF-4C07-9EBF-DE897DE4B1A3}" srcOrd="1" destOrd="0" presId="urn:microsoft.com/office/officeart/2005/8/layout/vList4"/>
    <dgm:cxn modelId="{7F05AC9C-F7F2-4DB9-8A36-0739F743CFD4}" type="presParOf" srcId="{53013B30-1170-4275-A051-A52645D6C59B}" destId="{D99D411F-CA65-4FA7-921C-8DED1F62F75D}" srcOrd="2" destOrd="0" presId="urn:microsoft.com/office/officeart/2005/8/layout/vList4"/>
    <dgm:cxn modelId="{74E27220-D21F-4E1D-8A41-CB7A233AC64A}" type="presParOf" srcId="{D99D411F-CA65-4FA7-921C-8DED1F62F75D}" destId="{3089EE4D-3FCB-40EE-90B3-ECAD6E1972AB}" srcOrd="0" destOrd="0" presId="urn:microsoft.com/office/officeart/2005/8/layout/vList4"/>
    <dgm:cxn modelId="{EE35AA8F-8786-4B19-BE50-9353E6EC3C0A}" type="presParOf" srcId="{D99D411F-CA65-4FA7-921C-8DED1F62F75D}" destId="{F9CDEBD1-5EEE-4B66-8BF5-1FEE503C3AEB}" srcOrd="1" destOrd="0" presId="urn:microsoft.com/office/officeart/2005/8/layout/vList4"/>
    <dgm:cxn modelId="{33C714C0-42F6-4DE5-81F9-849236B6B57D}" type="presParOf" srcId="{D99D411F-CA65-4FA7-921C-8DED1F62F75D}" destId="{D019ECC4-E4C1-4BE9-8634-5354FE3A5615}" srcOrd="2" destOrd="0" presId="urn:microsoft.com/office/officeart/2005/8/layout/vList4"/>
    <dgm:cxn modelId="{528AD1ED-1170-4D4B-A673-3AA73224413B}" type="presParOf" srcId="{53013B30-1170-4275-A051-A52645D6C59B}" destId="{07DAD354-45AA-4777-8901-CF95ADED95F9}" srcOrd="3" destOrd="0" presId="urn:microsoft.com/office/officeart/2005/8/layout/vList4"/>
    <dgm:cxn modelId="{B42BB9B2-1DA1-4158-9AFC-6EB08C4A9125}" type="presParOf" srcId="{53013B30-1170-4275-A051-A52645D6C59B}" destId="{3FA7E73D-2EFC-4FB2-BCC8-98F186E04245}" srcOrd="4" destOrd="0" presId="urn:microsoft.com/office/officeart/2005/8/layout/vList4"/>
    <dgm:cxn modelId="{2171FEB4-3690-42D2-A652-021A3F9B17F2}" type="presParOf" srcId="{3FA7E73D-2EFC-4FB2-BCC8-98F186E04245}" destId="{4A980777-8436-45FB-B0A5-F6A76258BE61}" srcOrd="0" destOrd="0" presId="urn:microsoft.com/office/officeart/2005/8/layout/vList4"/>
    <dgm:cxn modelId="{55F50397-4308-4BE2-AB30-E82F0CA77C2E}" type="presParOf" srcId="{3FA7E73D-2EFC-4FB2-BCC8-98F186E04245}" destId="{1DE21255-4CC6-4164-87A9-40237D281A51}" srcOrd="1" destOrd="0" presId="urn:microsoft.com/office/officeart/2005/8/layout/vList4"/>
    <dgm:cxn modelId="{F39D1AF2-46E3-4422-A186-3A80642BE42C}" type="presParOf" srcId="{3FA7E73D-2EFC-4FB2-BCC8-98F186E04245}" destId="{6E2E9D5E-0B07-48E2-8BDA-AC8275495E8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1D7036-B5E4-4519-B3C7-E3A8B0771A91}"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n-US"/>
        </a:p>
      </dgm:t>
    </dgm:pt>
    <dgm:pt modelId="{F919D8F1-4C60-49D6-8C52-686734DA32DD}">
      <dgm:prSet phldrT="[Text]"/>
      <dgm:spPr/>
      <dgm:t>
        <a:bodyPr/>
        <a:lstStyle/>
        <a:p>
          <a:r>
            <a:rPr lang="en-US" dirty="0" smtClean="0"/>
            <a:t>Patient</a:t>
          </a:r>
          <a:endParaRPr lang="en-US" dirty="0"/>
        </a:p>
      </dgm:t>
    </dgm:pt>
    <dgm:pt modelId="{3D4C44B1-EDB3-46B3-944C-D5BDEE1533A2}" type="parTrans" cxnId="{1FBAD13A-72B9-456D-B515-BB9501EB71EB}">
      <dgm:prSet/>
      <dgm:spPr/>
      <dgm:t>
        <a:bodyPr/>
        <a:lstStyle/>
        <a:p>
          <a:endParaRPr lang="en-US"/>
        </a:p>
      </dgm:t>
    </dgm:pt>
    <dgm:pt modelId="{ADB8F73E-0C72-4389-8FC1-9349F9068128}" type="sibTrans" cxnId="{1FBAD13A-72B9-456D-B515-BB9501EB71EB}">
      <dgm:prSet/>
      <dgm:spPr/>
      <dgm:t>
        <a:bodyPr/>
        <a:lstStyle/>
        <a:p>
          <a:endParaRPr lang="en-US"/>
        </a:p>
      </dgm:t>
    </dgm:pt>
    <dgm:pt modelId="{17F14CAE-FCF8-41E5-B3AF-C3FB4E501751}">
      <dgm:prSet phldrT="[Text]"/>
      <dgm:spPr/>
      <dgm:t>
        <a:bodyPr/>
        <a:lstStyle/>
        <a:p>
          <a:r>
            <a:rPr lang="en-US" dirty="0" smtClean="0"/>
            <a:t>68 y/o married AAF</a:t>
          </a:r>
          <a:endParaRPr lang="en-US" dirty="0"/>
        </a:p>
      </dgm:t>
    </dgm:pt>
    <dgm:pt modelId="{E85BBC54-94B6-43AC-AC38-911409BFD9A0}" type="parTrans" cxnId="{0CA8CB03-925E-4300-BED2-FF349755EF07}">
      <dgm:prSet/>
      <dgm:spPr/>
      <dgm:t>
        <a:bodyPr/>
        <a:lstStyle/>
        <a:p>
          <a:endParaRPr lang="en-US"/>
        </a:p>
      </dgm:t>
    </dgm:pt>
    <dgm:pt modelId="{80C7C99C-679F-4744-8E55-CB61229BCD63}" type="sibTrans" cxnId="{0CA8CB03-925E-4300-BED2-FF349755EF07}">
      <dgm:prSet/>
      <dgm:spPr/>
      <dgm:t>
        <a:bodyPr/>
        <a:lstStyle/>
        <a:p>
          <a:endParaRPr lang="en-US"/>
        </a:p>
      </dgm:t>
    </dgm:pt>
    <dgm:pt modelId="{9A7B94A5-CABF-4EB2-934A-B839F16CD0F0}">
      <dgm:prSet phldrT="[Text]"/>
      <dgm:spPr/>
      <dgm:t>
        <a:bodyPr/>
        <a:lstStyle/>
        <a:p>
          <a:r>
            <a:rPr lang="en-US" dirty="0" err="1" smtClean="0"/>
            <a:t>PMHx</a:t>
          </a:r>
          <a:r>
            <a:rPr lang="en-US" dirty="0" smtClean="0"/>
            <a:t>: IIIC Ovarian Cancer, CKD, DM2, HTN, PUD, and anemic upon admission with significant complaints regarding side effect of N/V and indigestion</a:t>
          </a:r>
          <a:endParaRPr lang="en-US" dirty="0"/>
        </a:p>
      </dgm:t>
    </dgm:pt>
    <dgm:pt modelId="{68BDCF3C-FA29-4416-BB86-7CF2A1505DE7}" type="parTrans" cxnId="{3590D1E1-7A00-4F44-AF3A-F612721C207B}">
      <dgm:prSet/>
      <dgm:spPr/>
      <dgm:t>
        <a:bodyPr/>
        <a:lstStyle/>
        <a:p>
          <a:endParaRPr lang="en-US"/>
        </a:p>
      </dgm:t>
    </dgm:pt>
    <dgm:pt modelId="{A1618133-B27C-49E7-A88D-1C6BEAE0E9C4}" type="sibTrans" cxnId="{3590D1E1-7A00-4F44-AF3A-F612721C207B}">
      <dgm:prSet/>
      <dgm:spPr/>
      <dgm:t>
        <a:bodyPr/>
        <a:lstStyle/>
        <a:p>
          <a:endParaRPr lang="en-US"/>
        </a:p>
      </dgm:t>
    </dgm:pt>
    <dgm:pt modelId="{E4937026-7575-4F91-B51E-FDC423C61706}">
      <dgm:prSet phldrT="[Text]"/>
      <dgm:spPr/>
      <dgm:t>
        <a:bodyPr/>
        <a:lstStyle/>
        <a:p>
          <a:r>
            <a:rPr lang="en-US" dirty="0" smtClean="0"/>
            <a:t>Provider</a:t>
          </a:r>
          <a:endParaRPr lang="en-US" dirty="0"/>
        </a:p>
      </dgm:t>
    </dgm:pt>
    <dgm:pt modelId="{384F5FDC-4B4A-4132-8567-F0498CE793F7}" type="parTrans" cxnId="{64463682-C1E3-4541-83FF-4D1C68034420}">
      <dgm:prSet/>
      <dgm:spPr/>
      <dgm:t>
        <a:bodyPr/>
        <a:lstStyle/>
        <a:p>
          <a:endParaRPr lang="en-US"/>
        </a:p>
      </dgm:t>
    </dgm:pt>
    <dgm:pt modelId="{03B082F4-645F-40EB-8DF6-DEBC1B612CEB}" type="sibTrans" cxnId="{64463682-C1E3-4541-83FF-4D1C68034420}">
      <dgm:prSet/>
      <dgm:spPr/>
      <dgm:t>
        <a:bodyPr/>
        <a:lstStyle/>
        <a:p>
          <a:endParaRPr lang="en-US"/>
        </a:p>
      </dgm:t>
    </dgm:pt>
    <dgm:pt modelId="{B6EA0B72-6369-4CCD-9E6A-88FCDBADEBB3}">
      <dgm:prSet phldrT="[Text]"/>
      <dgm:spPr/>
      <dgm:t>
        <a:bodyPr/>
        <a:lstStyle/>
        <a:p>
          <a:r>
            <a:rPr lang="en-US" dirty="0" smtClean="0"/>
            <a:t>Attempted to have a goals of care discussion during lengthy admission</a:t>
          </a:r>
          <a:endParaRPr lang="en-US" dirty="0"/>
        </a:p>
      </dgm:t>
    </dgm:pt>
    <dgm:pt modelId="{4382B169-C3D0-469E-8F71-44B137256479}" type="parTrans" cxnId="{D0C44629-3D07-49A0-A8EB-1BE42C2D5035}">
      <dgm:prSet/>
      <dgm:spPr/>
      <dgm:t>
        <a:bodyPr/>
        <a:lstStyle/>
        <a:p>
          <a:endParaRPr lang="en-US"/>
        </a:p>
      </dgm:t>
    </dgm:pt>
    <dgm:pt modelId="{A143CC47-7E91-4659-9ED1-39C7EEB74B13}" type="sibTrans" cxnId="{D0C44629-3D07-49A0-A8EB-1BE42C2D5035}">
      <dgm:prSet/>
      <dgm:spPr/>
      <dgm:t>
        <a:bodyPr/>
        <a:lstStyle/>
        <a:p>
          <a:endParaRPr lang="en-US"/>
        </a:p>
      </dgm:t>
    </dgm:pt>
    <dgm:pt modelId="{46D501C7-D212-485C-AC1A-4FE4C0251DA2}">
      <dgm:prSet phldrT="[Text]"/>
      <dgm:spPr/>
      <dgm:t>
        <a:bodyPr/>
        <a:lstStyle/>
        <a:p>
          <a:r>
            <a:rPr lang="en-US" dirty="0" smtClean="0"/>
            <a:t>Patient indicated that she was not interested in hearing medical predictions of her life expectancy. Affirmed that she did not want further procedures.</a:t>
          </a:r>
          <a:endParaRPr lang="en-US" dirty="0"/>
        </a:p>
      </dgm:t>
    </dgm:pt>
    <dgm:pt modelId="{10F470C1-F479-4073-9B80-9B138BA1B7C0}" type="parTrans" cxnId="{418FC23E-4EE4-4EDF-8B20-6FE02E44E4C5}">
      <dgm:prSet/>
      <dgm:spPr/>
      <dgm:t>
        <a:bodyPr/>
        <a:lstStyle/>
        <a:p>
          <a:endParaRPr lang="en-US"/>
        </a:p>
      </dgm:t>
    </dgm:pt>
    <dgm:pt modelId="{658C7020-9BC6-4EF5-B259-A358441378DE}" type="sibTrans" cxnId="{418FC23E-4EE4-4EDF-8B20-6FE02E44E4C5}">
      <dgm:prSet/>
      <dgm:spPr/>
      <dgm:t>
        <a:bodyPr/>
        <a:lstStyle/>
        <a:p>
          <a:endParaRPr lang="en-US"/>
        </a:p>
      </dgm:t>
    </dgm:pt>
    <dgm:pt modelId="{F28FBBAD-AB73-42C1-B9BE-B3D593655E3C}">
      <dgm:prSet phldrT="[Text]"/>
      <dgm:spPr/>
      <dgm:t>
        <a:bodyPr/>
        <a:lstStyle/>
        <a:p>
          <a:r>
            <a:rPr lang="en-US" dirty="0" smtClean="0"/>
            <a:t>What would you do?</a:t>
          </a:r>
          <a:endParaRPr lang="en-US" dirty="0"/>
        </a:p>
      </dgm:t>
    </dgm:pt>
    <dgm:pt modelId="{ADC59963-AD48-4380-8524-212717441230}" type="parTrans" cxnId="{D42098FB-C1A9-402E-89D4-54ECFF22FA7A}">
      <dgm:prSet/>
      <dgm:spPr/>
      <dgm:t>
        <a:bodyPr/>
        <a:lstStyle/>
        <a:p>
          <a:endParaRPr lang="en-US"/>
        </a:p>
      </dgm:t>
    </dgm:pt>
    <dgm:pt modelId="{60593F13-0C4C-499E-9E0D-816AC2074FB9}" type="sibTrans" cxnId="{D42098FB-C1A9-402E-89D4-54ECFF22FA7A}">
      <dgm:prSet/>
      <dgm:spPr/>
      <dgm:t>
        <a:bodyPr/>
        <a:lstStyle/>
        <a:p>
          <a:endParaRPr lang="en-US"/>
        </a:p>
      </dgm:t>
    </dgm:pt>
    <dgm:pt modelId="{B97221E7-0397-4A5A-8F62-C1E29862D010}">
      <dgm:prSet phldrT="[Text]"/>
      <dgm:spPr/>
      <dgm:t>
        <a:bodyPr/>
        <a:lstStyle/>
        <a:p>
          <a:r>
            <a:rPr lang="en-US" dirty="0" smtClean="0"/>
            <a:t>As the provider what are your next steps with her?</a:t>
          </a:r>
          <a:endParaRPr lang="en-US" dirty="0"/>
        </a:p>
      </dgm:t>
    </dgm:pt>
    <dgm:pt modelId="{D2FC489F-2FE9-40DE-B356-2BC66C55F32E}" type="parTrans" cxnId="{E2EDAC47-DC8D-4465-8652-A27235BED535}">
      <dgm:prSet/>
      <dgm:spPr/>
      <dgm:t>
        <a:bodyPr/>
        <a:lstStyle/>
        <a:p>
          <a:endParaRPr lang="en-US"/>
        </a:p>
      </dgm:t>
    </dgm:pt>
    <dgm:pt modelId="{C841D7DF-25C5-4648-9208-B7B05A465638}" type="sibTrans" cxnId="{E2EDAC47-DC8D-4465-8652-A27235BED535}">
      <dgm:prSet/>
      <dgm:spPr/>
      <dgm:t>
        <a:bodyPr/>
        <a:lstStyle/>
        <a:p>
          <a:endParaRPr lang="en-US"/>
        </a:p>
      </dgm:t>
    </dgm:pt>
    <dgm:pt modelId="{63815039-1F5C-4786-9F68-605027F735D4}">
      <dgm:prSet phldrT="[Text]"/>
      <dgm:spPr/>
      <dgm:t>
        <a:bodyPr/>
        <a:lstStyle/>
        <a:p>
          <a:r>
            <a:rPr lang="en-US" dirty="0" smtClean="0"/>
            <a:t>As the patient, what do you need them to understand?</a:t>
          </a:r>
          <a:endParaRPr lang="en-US" dirty="0"/>
        </a:p>
      </dgm:t>
    </dgm:pt>
    <dgm:pt modelId="{E68571B4-F255-4E2F-832B-955E8B98F4F4}" type="parTrans" cxnId="{8C153D21-6743-42AD-B1E1-B99ABBFF36EC}">
      <dgm:prSet/>
      <dgm:spPr/>
      <dgm:t>
        <a:bodyPr/>
        <a:lstStyle/>
        <a:p>
          <a:endParaRPr lang="en-US"/>
        </a:p>
      </dgm:t>
    </dgm:pt>
    <dgm:pt modelId="{BBC1E173-C9CC-43EA-BDF0-9CDBB933734F}" type="sibTrans" cxnId="{8C153D21-6743-42AD-B1E1-B99ABBFF36EC}">
      <dgm:prSet/>
      <dgm:spPr/>
      <dgm:t>
        <a:bodyPr/>
        <a:lstStyle/>
        <a:p>
          <a:endParaRPr lang="en-US"/>
        </a:p>
      </dgm:t>
    </dgm:pt>
    <dgm:pt modelId="{2E328831-375F-4A9B-9DE1-4EE5FB23235A}" type="pres">
      <dgm:prSet presAssocID="{491D7036-B5E4-4519-B3C7-E3A8B0771A91}" presName="linearFlow" presStyleCnt="0">
        <dgm:presLayoutVars>
          <dgm:dir/>
          <dgm:animLvl val="lvl"/>
          <dgm:resizeHandles/>
        </dgm:presLayoutVars>
      </dgm:prSet>
      <dgm:spPr/>
      <dgm:t>
        <a:bodyPr/>
        <a:lstStyle/>
        <a:p>
          <a:endParaRPr lang="en-US"/>
        </a:p>
      </dgm:t>
    </dgm:pt>
    <dgm:pt modelId="{EA193E16-9044-4CB4-A16C-8B5D57C6F31A}" type="pres">
      <dgm:prSet presAssocID="{F919D8F1-4C60-49D6-8C52-686734DA32DD}" presName="compositeNode" presStyleCnt="0">
        <dgm:presLayoutVars>
          <dgm:bulletEnabled val="1"/>
        </dgm:presLayoutVars>
      </dgm:prSet>
      <dgm:spPr/>
    </dgm:pt>
    <dgm:pt modelId="{E0C0A266-1761-415E-B101-F09BC8C8130A}" type="pres">
      <dgm:prSet presAssocID="{F919D8F1-4C60-49D6-8C52-686734DA32DD}"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pt>
    <dgm:pt modelId="{666C9DDB-20F9-444D-AAF6-B7DB17865E6D}" type="pres">
      <dgm:prSet presAssocID="{F919D8F1-4C60-49D6-8C52-686734DA32DD}" presName="childNode" presStyleLbl="node1" presStyleIdx="0" presStyleCnt="3">
        <dgm:presLayoutVars>
          <dgm:bulletEnabled val="1"/>
        </dgm:presLayoutVars>
      </dgm:prSet>
      <dgm:spPr/>
      <dgm:t>
        <a:bodyPr/>
        <a:lstStyle/>
        <a:p>
          <a:endParaRPr lang="en-US"/>
        </a:p>
      </dgm:t>
    </dgm:pt>
    <dgm:pt modelId="{CACF19DD-D1CD-479C-8765-44B0C3EA7167}" type="pres">
      <dgm:prSet presAssocID="{F919D8F1-4C60-49D6-8C52-686734DA32DD}" presName="parentNode" presStyleLbl="revTx" presStyleIdx="0" presStyleCnt="3">
        <dgm:presLayoutVars>
          <dgm:chMax val="0"/>
          <dgm:bulletEnabled val="1"/>
        </dgm:presLayoutVars>
      </dgm:prSet>
      <dgm:spPr/>
      <dgm:t>
        <a:bodyPr/>
        <a:lstStyle/>
        <a:p>
          <a:endParaRPr lang="en-US"/>
        </a:p>
      </dgm:t>
    </dgm:pt>
    <dgm:pt modelId="{CCBA5CD5-A4B0-444A-A6F0-6D406DF37013}" type="pres">
      <dgm:prSet presAssocID="{ADB8F73E-0C72-4389-8FC1-9349F9068128}" presName="sibTrans" presStyleCnt="0"/>
      <dgm:spPr/>
    </dgm:pt>
    <dgm:pt modelId="{B0B8D997-EB25-49B9-A645-ABBAED50C0F0}" type="pres">
      <dgm:prSet presAssocID="{E4937026-7575-4F91-B51E-FDC423C61706}" presName="compositeNode" presStyleCnt="0">
        <dgm:presLayoutVars>
          <dgm:bulletEnabled val="1"/>
        </dgm:presLayoutVars>
      </dgm:prSet>
      <dgm:spPr/>
    </dgm:pt>
    <dgm:pt modelId="{461093CB-BECD-49FD-981B-F36DA7BA24B0}" type="pres">
      <dgm:prSet presAssocID="{E4937026-7575-4F91-B51E-FDC423C61706}"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ECF74C00-FCF1-4C3C-9133-86F584E825C2}" type="pres">
      <dgm:prSet presAssocID="{E4937026-7575-4F91-B51E-FDC423C61706}" presName="childNode" presStyleLbl="node1" presStyleIdx="1" presStyleCnt="3">
        <dgm:presLayoutVars>
          <dgm:bulletEnabled val="1"/>
        </dgm:presLayoutVars>
      </dgm:prSet>
      <dgm:spPr/>
      <dgm:t>
        <a:bodyPr/>
        <a:lstStyle/>
        <a:p>
          <a:endParaRPr lang="en-US"/>
        </a:p>
      </dgm:t>
    </dgm:pt>
    <dgm:pt modelId="{8D08FE1D-5FFA-4B54-B77D-023C008B3407}" type="pres">
      <dgm:prSet presAssocID="{E4937026-7575-4F91-B51E-FDC423C61706}" presName="parentNode" presStyleLbl="revTx" presStyleIdx="1" presStyleCnt="3">
        <dgm:presLayoutVars>
          <dgm:chMax val="0"/>
          <dgm:bulletEnabled val="1"/>
        </dgm:presLayoutVars>
      </dgm:prSet>
      <dgm:spPr/>
      <dgm:t>
        <a:bodyPr/>
        <a:lstStyle/>
        <a:p>
          <a:endParaRPr lang="en-US"/>
        </a:p>
      </dgm:t>
    </dgm:pt>
    <dgm:pt modelId="{B5CEE815-8E28-44EB-BF2F-1F658E3E0335}" type="pres">
      <dgm:prSet presAssocID="{03B082F4-645F-40EB-8DF6-DEBC1B612CEB}" presName="sibTrans" presStyleCnt="0"/>
      <dgm:spPr/>
    </dgm:pt>
    <dgm:pt modelId="{4871DFF3-B8E9-4998-A6F6-A1B3BB141222}" type="pres">
      <dgm:prSet presAssocID="{F28FBBAD-AB73-42C1-B9BE-B3D593655E3C}" presName="compositeNode" presStyleCnt="0">
        <dgm:presLayoutVars>
          <dgm:bulletEnabled val="1"/>
        </dgm:presLayoutVars>
      </dgm:prSet>
      <dgm:spPr/>
    </dgm:pt>
    <dgm:pt modelId="{FC7F61E3-EB0C-4A87-B5C6-12EDB76E7313}" type="pres">
      <dgm:prSet presAssocID="{F28FBBAD-AB73-42C1-B9BE-B3D593655E3C}" presName="image" presStyleLbl="fgImgPlace1" presStyleIdx="2" presStyleCnt="3"/>
      <dgm:spPr>
        <a:blipFill rotWithShape="1">
          <a:blip xmlns:r="http://schemas.openxmlformats.org/officeDocument/2006/relationships" r:embed="rId3"/>
          <a:stretch>
            <a:fillRect/>
          </a:stretch>
        </a:blipFill>
      </dgm:spPr>
    </dgm:pt>
    <dgm:pt modelId="{CE079369-3632-44E8-9081-DC61E36233D2}" type="pres">
      <dgm:prSet presAssocID="{F28FBBAD-AB73-42C1-B9BE-B3D593655E3C}" presName="childNode" presStyleLbl="node1" presStyleIdx="2" presStyleCnt="3">
        <dgm:presLayoutVars>
          <dgm:bulletEnabled val="1"/>
        </dgm:presLayoutVars>
      </dgm:prSet>
      <dgm:spPr/>
      <dgm:t>
        <a:bodyPr/>
        <a:lstStyle/>
        <a:p>
          <a:endParaRPr lang="en-US"/>
        </a:p>
      </dgm:t>
    </dgm:pt>
    <dgm:pt modelId="{E46CBB06-E561-4C4A-94A6-6B39706FAE5C}" type="pres">
      <dgm:prSet presAssocID="{F28FBBAD-AB73-42C1-B9BE-B3D593655E3C}" presName="parentNode" presStyleLbl="revTx" presStyleIdx="2" presStyleCnt="3">
        <dgm:presLayoutVars>
          <dgm:chMax val="0"/>
          <dgm:bulletEnabled val="1"/>
        </dgm:presLayoutVars>
      </dgm:prSet>
      <dgm:spPr/>
      <dgm:t>
        <a:bodyPr/>
        <a:lstStyle/>
        <a:p>
          <a:endParaRPr lang="en-US"/>
        </a:p>
      </dgm:t>
    </dgm:pt>
  </dgm:ptLst>
  <dgm:cxnLst>
    <dgm:cxn modelId="{0CA8CB03-925E-4300-BED2-FF349755EF07}" srcId="{F919D8F1-4C60-49D6-8C52-686734DA32DD}" destId="{17F14CAE-FCF8-41E5-B3AF-C3FB4E501751}" srcOrd="0" destOrd="0" parTransId="{E85BBC54-94B6-43AC-AC38-911409BFD9A0}" sibTransId="{80C7C99C-679F-4744-8E55-CB61229BCD63}"/>
    <dgm:cxn modelId="{3590D1E1-7A00-4F44-AF3A-F612721C207B}" srcId="{F919D8F1-4C60-49D6-8C52-686734DA32DD}" destId="{9A7B94A5-CABF-4EB2-934A-B839F16CD0F0}" srcOrd="1" destOrd="0" parTransId="{68BDCF3C-FA29-4416-BB86-7CF2A1505DE7}" sibTransId="{A1618133-B27C-49E7-A88D-1C6BEAE0E9C4}"/>
    <dgm:cxn modelId="{C8C49706-202A-4FD9-A45D-1D2CD59CC8B5}" type="presOf" srcId="{9A7B94A5-CABF-4EB2-934A-B839F16CD0F0}" destId="{666C9DDB-20F9-444D-AAF6-B7DB17865E6D}" srcOrd="0" destOrd="1" presId="urn:microsoft.com/office/officeart/2005/8/layout/hList2"/>
    <dgm:cxn modelId="{295123FC-1B22-482B-B94D-3546828E0041}" type="presOf" srcId="{46D501C7-D212-485C-AC1A-4FE4C0251DA2}" destId="{ECF74C00-FCF1-4C3C-9133-86F584E825C2}" srcOrd="0" destOrd="1" presId="urn:microsoft.com/office/officeart/2005/8/layout/hList2"/>
    <dgm:cxn modelId="{1FBAD13A-72B9-456D-B515-BB9501EB71EB}" srcId="{491D7036-B5E4-4519-B3C7-E3A8B0771A91}" destId="{F919D8F1-4C60-49D6-8C52-686734DA32DD}" srcOrd="0" destOrd="0" parTransId="{3D4C44B1-EDB3-46B3-944C-D5BDEE1533A2}" sibTransId="{ADB8F73E-0C72-4389-8FC1-9349F9068128}"/>
    <dgm:cxn modelId="{9693A90D-202A-4940-8E80-A33738EEB306}" type="presOf" srcId="{17F14CAE-FCF8-41E5-B3AF-C3FB4E501751}" destId="{666C9DDB-20F9-444D-AAF6-B7DB17865E6D}" srcOrd="0" destOrd="0" presId="urn:microsoft.com/office/officeart/2005/8/layout/hList2"/>
    <dgm:cxn modelId="{D0C44629-3D07-49A0-A8EB-1BE42C2D5035}" srcId="{E4937026-7575-4F91-B51E-FDC423C61706}" destId="{B6EA0B72-6369-4CCD-9E6A-88FCDBADEBB3}" srcOrd="0" destOrd="0" parTransId="{4382B169-C3D0-469E-8F71-44B137256479}" sibTransId="{A143CC47-7E91-4659-9ED1-39C7EEB74B13}"/>
    <dgm:cxn modelId="{D54A08E7-0EA9-46F0-AFA8-3431ABAE8860}" type="presOf" srcId="{F28FBBAD-AB73-42C1-B9BE-B3D593655E3C}" destId="{E46CBB06-E561-4C4A-94A6-6B39706FAE5C}" srcOrd="0" destOrd="0" presId="urn:microsoft.com/office/officeart/2005/8/layout/hList2"/>
    <dgm:cxn modelId="{5FE59A4F-14F2-4008-9D65-6D355626BD92}" type="presOf" srcId="{E4937026-7575-4F91-B51E-FDC423C61706}" destId="{8D08FE1D-5FFA-4B54-B77D-023C008B3407}" srcOrd="0" destOrd="0" presId="urn:microsoft.com/office/officeart/2005/8/layout/hList2"/>
    <dgm:cxn modelId="{D42098FB-C1A9-402E-89D4-54ECFF22FA7A}" srcId="{491D7036-B5E4-4519-B3C7-E3A8B0771A91}" destId="{F28FBBAD-AB73-42C1-B9BE-B3D593655E3C}" srcOrd="2" destOrd="0" parTransId="{ADC59963-AD48-4380-8524-212717441230}" sibTransId="{60593F13-0C4C-499E-9E0D-816AC2074FB9}"/>
    <dgm:cxn modelId="{64463682-C1E3-4541-83FF-4D1C68034420}" srcId="{491D7036-B5E4-4519-B3C7-E3A8B0771A91}" destId="{E4937026-7575-4F91-B51E-FDC423C61706}" srcOrd="1" destOrd="0" parTransId="{384F5FDC-4B4A-4132-8567-F0498CE793F7}" sibTransId="{03B082F4-645F-40EB-8DF6-DEBC1B612CEB}"/>
    <dgm:cxn modelId="{E455B611-89FE-47EB-9442-0352E4DFE70A}" type="presOf" srcId="{B6EA0B72-6369-4CCD-9E6A-88FCDBADEBB3}" destId="{ECF74C00-FCF1-4C3C-9133-86F584E825C2}" srcOrd="0" destOrd="0" presId="urn:microsoft.com/office/officeart/2005/8/layout/hList2"/>
    <dgm:cxn modelId="{48A4BA8D-E263-48A1-824F-9C3E3347DC97}" type="presOf" srcId="{491D7036-B5E4-4519-B3C7-E3A8B0771A91}" destId="{2E328831-375F-4A9B-9DE1-4EE5FB23235A}" srcOrd="0" destOrd="0" presId="urn:microsoft.com/office/officeart/2005/8/layout/hList2"/>
    <dgm:cxn modelId="{1B69E338-F02C-4913-BE45-0E115C4B4A60}" type="presOf" srcId="{63815039-1F5C-4786-9F68-605027F735D4}" destId="{CE079369-3632-44E8-9081-DC61E36233D2}" srcOrd="0" destOrd="1" presId="urn:microsoft.com/office/officeart/2005/8/layout/hList2"/>
    <dgm:cxn modelId="{629517D5-C8F6-492C-8CE1-5EC93FFAAA7E}" type="presOf" srcId="{B97221E7-0397-4A5A-8F62-C1E29862D010}" destId="{CE079369-3632-44E8-9081-DC61E36233D2}" srcOrd="0" destOrd="0" presId="urn:microsoft.com/office/officeart/2005/8/layout/hList2"/>
    <dgm:cxn modelId="{418FC23E-4EE4-4EDF-8B20-6FE02E44E4C5}" srcId="{E4937026-7575-4F91-B51E-FDC423C61706}" destId="{46D501C7-D212-485C-AC1A-4FE4C0251DA2}" srcOrd="1" destOrd="0" parTransId="{10F470C1-F479-4073-9B80-9B138BA1B7C0}" sibTransId="{658C7020-9BC6-4EF5-B259-A358441378DE}"/>
    <dgm:cxn modelId="{E2EDAC47-DC8D-4465-8652-A27235BED535}" srcId="{F28FBBAD-AB73-42C1-B9BE-B3D593655E3C}" destId="{B97221E7-0397-4A5A-8F62-C1E29862D010}" srcOrd="0" destOrd="0" parTransId="{D2FC489F-2FE9-40DE-B356-2BC66C55F32E}" sibTransId="{C841D7DF-25C5-4648-9208-B7B05A465638}"/>
    <dgm:cxn modelId="{8C153D21-6743-42AD-B1E1-B99ABBFF36EC}" srcId="{F28FBBAD-AB73-42C1-B9BE-B3D593655E3C}" destId="{63815039-1F5C-4786-9F68-605027F735D4}" srcOrd="1" destOrd="0" parTransId="{E68571B4-F255-4E2F-832B-955E8B98F4F4}" sibTransId="{BBC1E173-C9CC-43EA-BDF0-9CDBB933734F}"/>
    <dgm:cxn modelId="{0C75CDA0-B86E-43AE-9AD4-CB1E92B9E308}" type="presOf" srcId="{F919D8F1-4C60-49D6-8C52-686734DA32DD}" destId="{CACF19DD-D1CD-479C-8765-44B0C3EA7167}" srcOrd="0" destOrd="0" presId="urn:microsoft.com/office/officeart/2005/8/layout/hList2"/>
    <dgm:cxn modelId="{2504DFC1-960F-435E-BF9F-70696F3FA5AE}" type="presParOf" srcId="{2E328831-375F-4A9B-9DE1-4EE5FB23235A}" destId="{EA193E16-9044-4CB4-A16C-8B5D57C6F31A}" srcOrd="0" destOrd="0" presId="urn:microsoft.com/office/officeart/2005/8/layout/hList2"/>
    <dgm:cxn modelId="{7EE9BC29-D3C4-436C-9791-B7CFA6D9E516}" type="presParOf" srcId="{EA193E16-9044-4CB4-A16C-8B5D57C6F31A}" destId="{E0C0A266-1761-415E-B101-F09BC8C8130A}" srcOrd="0" destOrd="0" presId="urn:microsoft.com/office/officeart/2005/8/layout/hList2"/>
    <dgm:cxn modelId="{36F5E4FC-91D0-4FD8-A96C-F3EBCD8509C4}" type="presParOf" srcId="{EA193E16-9044-4CB4-A16C-8B5D57C6F31A}" destId="{666C9DDB-20F9-444D-AAF6-B7DB17865E6D}" srcOrd="1" destOrd="0" presId="urn:microsoft.com/office/officeart/2005/8/layout/hList2"/>
    <dgm:cxn modelId="{091B80F5-1584-4BC2-9E4A-A4EB02DA2A03}" type="presParOf" srcId="{EA193E16-9044-4CB4-A16C-8B5D57C6F31A}" destId="{CACF19DD-D1CD-479C-8765-44B0C3EA7167}" srcOrd="2" destOrd="0" presId="urn:microsoft.com/office/officeart/2005/8/layout/hList2"/>
    <dgm:cxn modelId="{444F5593-0EC2-469A-92ED-5A19A91E6032}" type="presParOf" srcId="{2E328831-375F-4A9B-9DE1-4EE5FB23235A}" destId="{CCBA5CD5-A4B0-444A-A6F0-6D406DF37013}" srcOrd="1" destOrd="0" presId="urn:microsoft.com/office/officeart/2005/8/layout/hList2"/>
    <dgm:cxn modelId="{79949094-932C-4761-A282-D48C1EC8B22B}" type="presParOf" srcId="{2E328831-375F-4A9B-9DE1-4EE5FB23235A}" destId="{B0B8D997-EB25-49B9-A645-ABBAED50C0F0}" srcOrd="2" destOrd="0" presId="urn:microsoft.com/office/officeart/2005/8/layout/hList2"/>
    <dgm:cxn modelId="{0CFE411F-032E-459A-8DB4-2390DDA7C79D}" type="presParOf" srcId="{B0B8D997-EB25-49B9-A645-ABBAED50C0F0}" destId="{461093CB-BECD-49FD-981B-F36DA7BA24B0}" srcOrd="0" destOrd="0" presId="urn:microsoft.com/office/officeart/2005/8/layout/hList2"/>
    <dgm:cxn modelId="{A5ADF44D-F98D-4083-AAFD-83B8BA3B4480}" type="presParOf" srcId="{B0B8D997-EB25-49B9-A645-ABBAED50C0F0}" destId="{ECF74C00-FCF1-4C3C-9133-86F584E825C2}" srcOrd="1" destOrd="0" presId="urn:microsoft.com/office/officeart/2005/8/layout/hList2"/>
    <dgm:cxn modelId="{557E7A8A-47B0-4E63-B9EE-FCEC36378536}" type="presParOf" srcId="{B0B8D997-EB25-49B9-A645-ABBAED50C0F0}" destId="{8D08FE1D-5FFA-4B54-B77D-023C008B3407}" srcOrd="2" destOrd="0" presId="urn:microsoft.com/office/officeart/2005/8/layout/hList2"/>
    <dgm:cxn modelId="{3A56794F-BBA3-4D6B-A70E-54B22AFDD74E}" type="presParOf" srcId="{2E328831-375F-4A9B-9DE1-4EE5FB23235A}" destId="{B5CEE815-8E28-44EB-BF2F-1F658E3E0335}" srcOrd="3" destOrd="0" presId="urn:microsoft.com/office/officeart/2005/8/layout/hList2"/>
    <dgm:cxn modelId="{4FB8DA75-A409-4D5C-9FAC-A425045413F7}" type="presParOf" srcId="{2E328831-375F-4A9B-9DE1-4EE5FB23235A}" destId="{4871DFF3-B8E9-4998-A6F6-A1B3BB141222}" srcOrd="4" destOrd="0" presId="urn:microsoft.com/office/officeart/2005/8/layout/hList2"/>
    <dgm:cxn modelId="{B84DE349-D039-4AC9-A248-46D005F36E85}" type="presParOf" srcId="{4871DFF3-B8E9-4998-A6F6-A1B3BB141222}" destId="{FC7F61E3-EB0C-4A87-B5C6-12EDB76E7313}" srcOrd="0" destOrd="0" presId="urn:microsoft.com/office/officeart/2005/8/layout/hList2"/>
    <dgm:cxn modelId="{86499D3E-134A-4F0A-B093-41F5D8A5738B}" type="presParOf" srcId="{4871DFF3-B8E9-4998-A6F6-A1B3BB141222}" destId="{CE079369-3632-44E8-9081-DC61E36233D2}" srcOrd="1" destOrd="0" presId="urn:microsoft.com/office/officeart/2005/8/layout/hList2"/>
    <dgm:cxn modelId="{9807F321-DA00-4344-96CE-761E5D79F18C}" type="presParOf" srcId="{4871DFF3-B8E9-4998-A6F6-A1B3BB141222}" destId="{E46CBB06-E561-4C4A-94A6-6B39706FAE5C}"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EFBE4-EDED-41A9-9670-800CC473A435}">
      <dsp:nvSpPr>
        <dsp:cNvPr id="0" name=""/>
        <dsp:cNvSpPr/>
      </dsp:nvSpPr>
      <dsp:spPr>
        <a:xfrm>
          <a:off x="3591006" y="-47057"/>
          <a:ext cx="1047586" cy="10475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Cultural Beliefs</a:t>
          </a:r>
          <a:endParaRPr lang="en-US" sz="1100" kern="1200" dirty="0"/>
        </a:p>
      </dsp:txBody>
      <dsp:txXfrm>
        <a:off x="3744421" y="106358"/>
        <a:ext cx="740756" cy="740756"/>
      </dsp:txXfrm>
    </dsp:sp>
    <dsp:sp modelId="{C3813E57-1A8F-498B-A27C-BE6BEF7E5154}">
      <dsp:nvSpPr>
        <dsp:cNvPr id="0" name=""/>
        <dsp:cNvSpPr/>
      </dsp:nvSpPr>
      <dsp:spPr>
        <a:xfrm rot="1800000">
          <a:off x="4627677" y="670622"/>
          <a:ext cx="202600" cy="3214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631748" y="719711"/>
        <a:ext cx="141820" cy="192850"/>
      </dsp:txXfrm>
    </dsp:sp>
    <dsp:sp modelId="{A6469526-0359-479E-B8BB-DC022C70A601}">
      <dsp:nvSpPr>
        <dsp:cNvPr id="0" name=""/>
        <dsp:cNvSpPr/>
      </dsp:nvSpPr>
      <dsp:spPr>
        <a:xfrm>
          <a:off x="4829294" y="667868"/>
          <a:ext cx="1047586" cy="104758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Low Health Literacy </a:t>
          </a:r>
          <a:endParaRPr lang="en-US" sz="1100" kern="1200" dirty="0"/>
        </a:p>
      </dsp:txBody>
      <dsp:txXfrm>
        <a:off x="4982709" y="821283"/>
        <a:ext cx="740756" cy="740756"/>
      </dsp:txXfrm>
    </dsp:sp>
    <dsp:sp modelId="{AA331286-4792-4573-9C40-2F7FCCDC1CDA}">
      <dsp:nvSpPr>
        <dsp:cNvPr id="0" name=""/>
        <dsp:cNvSpPr/>
      </dsp:nvSpPr>
      <dsp:spPr>
        <a:xfrm rot="5400000">
          <a:off x="5251787" y="1740144"/>
          <a:ext cx="202600" cy="32141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282177" y="1774038"/>
        <a:ext cx="141820" cy="192850"/>
      </dsp:txXfrm>
    </dsp:sp>
    <dsp:sp modelId="{17BB6F67-F9B9-44F6-B49B-080A671A2D40}">
      <dsp:nvSpPr>
        <dsp:cNvPr id="0" name=""/>
        <dsp:cNvSpPr/>
      </dsp:nvSpPr>
      <dsp:spPr>
        <a:xfrm>
          <a:off x="4829294" y="2097720"/>
          <a:ext cx="1047586" cy="104758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Medical Mistrust</a:t>
          </a:r>
          <a:endParaRPr lang="en-US" sz="1100" kern="1200" dirty="0"/>
        </a:p>
      </dsp:txBody>
      <dsp:txXfrm>
        <a:off x="4982709" y="2251135"/>
        <a:ext cx="740756" cy="740756"/>
      </dsp:txXfrm>
    </dsp:sp>
    <dsp:sp modelId="{C3FEBA13-C61F-4D00-9C12-DF748EF53AAC}">
      <dsp:nvSpPr>
        <dsp:cNvPr id="0" name=""/>
        <dsp:cNvSpPr/>
      </dsp:nvSpPr>
      <dsp:spPr>
        <a:xfrm rot="9000000">
          <a:off x="4637609" y="2815400"/>
          <a:ext cx="202600" cy="32141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4694318" y="2864489"/>
        <a:ext cx="141820" cy="192850"/>
      </dsp:txXfrm>
    </dsp:sp>
    <dsp:sp modelId="{868CAB96-7975-4139-A06C-7E9B6C691682}">
      <dsp:nvSpPr>
        <dsp:cNvPr id="0" name=""/>
        <dsp:cNvSpPr/>
      </dsp:nvSpPr>
      <dsp:spPr>
        <a:xfrm>
          <a:off x="3591006" y="2812646"/>
          <a:ext cx="1047586" cy="104758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Lack of Access</a:t>
          </a:r>
          <a:endParaRPr lang="en-US" sz="1100" kern="1200" dirty="0"/>
        </a:p>
      </dsp:txBody>
      <dsp:txXfrm>
        <a:off x="3744421" y="2966061"/>
        <a:ext cx="740756" cy="740756"/>
      </dsp:txXfrm>
    </dsp:sp>
    <dsp:sp modelId="{84F7D56B-9550-44F9-BB40-B307AB3169CD}">
      <dsp:nvSpPr>
        <dsp:cNvPr id="0" name=""/>
        <dsp:cNvSpPr/>
      </dsp:nvSpPr>
      <dsp:spPr>
        <a:xfrm rot="12600000">
          <a:off x="3399321" y="2821134"/>
          <a:ext cx="202600" cy="32141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456030" y="2900613"/>
        <a:ext cx="141820" cy="192850"/>
      </dsp:txXfrm>
    </dsp:sp>
    <dsp:sp modelId="{78C69D1A-1727-41E6-8997-B03F0DC64920}">
      <dsp:nvSpPr>
        <dsp:cNvPr id="0" name=""/>
        <dsp:cNvSpPr/>
      </dsp:nvSpPr>
      <dsp:spPr>
        <a:xfrm>
          <a:off x="2352718" y="2097720"/>
          <a:ext cx="1047586" cy="104758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Health Disparities</a:t>
          </a:r>
          <a:endParaRPr lang="en-US" sz="1100" kern="1200" dirty="0"/>
        </a:p>
      </dsp:txBody>
      <dsp:txXfrm>
        <a:off x="2506133" y="2251135"/>
        <a:ext cx="740756" cy="740756"/>
      </dsp:txXfrm>
    </dsp:sp>
    <dsp:sp modelId="{B8BEDAD7-8980-4443-A89F-65B877B67B54}">
      <dsp:nvSpPr>
        <dsp:cNvPr id="0" name=""/>
        <dsp:cNvSpPr/>
      </dsp:nvSpPr>
      <dsp:spPr>
        <a:xfrm rot="16200000">
          <a:off x="2775211" y="1751612"/>
          <a:ext cx="202600" cy="32141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805601" y="1846286"/>
        <a:ext cx="141820" cy="192850"/>
      </dsp:txXfrm>
    </dsp:sp>
    <dsp:sp modelId="{B2F44529-8A13-41A4-B6DF-399F49993165}">
      <dsp:nvSpPr>
        <dsp:cNvPr id="0" name=""/>
        <dsp:cNvSpPr/>
      </dsp:nvSpPr>
      <dsp:spPr>
        <a:xfrm>
          <a:off x="2352718" y="667868"/>
          <a:ext cx="1047586" cy="10475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Religion</a:t>
          </a:r>
          <a:endParaRPr lang="en-US" sz="1100" kern="1200" dirty="0"/>
        </a:p>
      </dsp:txBody>
      <dsp:txXfrm>
        <a:off x="2506133" y="821283"/>
        <a:ext cx="740756" cy="740756"/>
      </dsp:txXfrm>
    </dsp:sp>
    <dsp:sp modelId="{1925A308-41C5-4712-8D9C-E307C376DD05}">
      <dsp:nvSpPr>
        <dsp:cNvPr id="0" name=""/>
        <dsp:cNvSpPr/>
      </dsp:nvSpPr>
      <dsp:spPr>
        <a:xfrm rot="19800000">
          <a:off x="3389389" y="676356"/>
          <a:ext cx="202600" cy="3214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393460" y="755835"/>
        <a:ext cx="141820" cy="192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ACCB2-E359-4024-A48D-A055F9A7A312}">
      <dsp:nvSpPr>
        <dsp:cNvPr id="0" name=""/>
        <dsp:cNvSpPr/>
      </dsp:nvSpPr>
      <dsp:spPr>
        <a:xfrm>
          <a:off x="1199345" y="1443026"/>
          <a:ext cx="1639909" cy="163990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Hope</a:t>
          </a:r>
          <a:endParaRPr lang="en-US" sz="3500" kern="1200" dirty="0"/>
        </a:p>
      </dsp:txBody>
      <dsp:txXfrm>
        <a:off x="1439504" y="1683185"/>
        <a:ext cx="1159591" cy="1159591"/>
      </dsp:txXfrm>
    </dsp:sp>
    <dsp:sp modelId="{BE3D2438-FC28-4258-A656-1E91916B6152}">
      <dsp:nvSpPr>
        <dsp:cNvPr id="0" name=""/>
        <dsp:cNvSpPr/>
      </dsp:nvSpPr>
      <dsp:spPr>
        <a:xfrm rot="16200000">
          <a:off x="1980579" y="1379345"/>
          <a:ext cx="77440" cy="49921"/>
        </a:xfrm>
        <a:custGeom>
          <a:avLst/>
          <a:gdLst/>
          <a:ahLst/>
          <a:cxnLst/>
          <a:rect l="0" t="0" r="0" b="0"/>
          <a:pathLst>
            <a:path>
              <a:moveTo>
                <a:pt x="0" y="24960"/>
              </a:moveTo>
              <a:lnTo>
                <a:pt x="77440" y="249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17363" y="1402370"/>
        <a:ext cx="3872" cy="3872"/>
      </dsp:txXfrm>
    </dsp:sp>
    <dsp:sp modelId="{6F584206-BC19-4A97-90B6-08DC6173A8A4}">
      <dsp:nvSpPr>
        <dsp:cNvPr id="0" name=""/>
        <dsp:cNvSpPr/>
      </dsp:nvSpPr>
      <dsp:spPr>
        <a:xfrm>
          <a:off x="1459259" y="245506"/>
          <a:ext cx="1120080" cy="112008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Status</a:t>
          </a:r>
          <a:endParaRPr lang="en-US" sz="1200" kern="1200" dirty="0"/>
        </a:p>
      </dsp:txBody>
      <dsp:txXfrm>
        <a:off x="1623291" y="409538"/>
        <a:ext cx="792016" cy="792016"/>
      </dsp:txXfrm>
    </dsp:sp>
    <dsp:sp modelId="{FE95E318-0D8C-4E2A-A0DA-0B495E792E9B}">
      <dsp:nvSpPr>
        <dsp:cNvPr id="0" name=""/>
        <dsp:cNvSpPr/>
      </dsp:nvSpPr>
      <dsp:spPr>
        <a:xfrm>
          <a:off x="2839254" y="2238020"/>
          <a:ext cx="77440" cy="49921"/>
        </a:xfrm>
        <a:custGeom>
          <a:avLst/>
          <a:gdLst/>
          <a:ahLst/>
          <a:cxnLst/>
          <a:rect l="0" t="0" r="0" b="0"/>
          <a:pathLst>
            <a:path>
              <a:moveTo>
                <a:pt x="0" y="24960"/>
              </a:moveTo>
              <a:lnTo>
                <a:pt x="77440" y="249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76038" y="2261045"/>
        <a:ext cx="3872" cy="3872"/>
      </dsp:txXfrm>
    </dsp:sp>
    <dsp:sp modelId="{D41C3610-D05A-4D19-AED2-C12591D726D3}">
      <dsp:nvSpPr>
        <dsp:cNvPr id="0" name=""/>
        <dsp:cNvSpPr/>
      </dsp:nvSpPr>
      <dsp:spPr>
        <a:xfrm>
          <a:off x="2916695" y="1702941"/>
          <a:ext cx="1120080" cy="1120080"/>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Empowers</a:t>
          </a:r>
        </a:p>
      </dsp:txBody>
      <dsp:txXfrm>
        <a:off x="3080727" y="1866973"/>
        <a:ext cx="792016" cy="792016"/>
      </dsp:txXfrm>
    </dsp:sp>
    <dsp:sp modelId="{DEBDCA78-FF76-48C4-8460-34564B9B656D}">
      <dsp:nvSpPr>
        <dsp:cNvPr id="0" name=""/>
        <dsp:cNvSpPr/>
      </dsp:nvSpPr>
      <dsp:spPr>
        <a:xfrm rot="5400000">
          <a:off x="1980579" y="3096695"/>
          <a:ext cx="77440" cy="49921"/>
        </a:xfrm>
        <a:custGeom>
          <a:avLst/>
          <a:gdLst/>
          <a:ahLst/>
          <a:cxnLst/>
          <a:rect l="0" t="0" r="0" b="0"/>
          <a:pathLst>
            <a:path>
              <a:moveTo>
                <a:pt x="0" y="24960"/>
              </a:moveTo>
              <a:lnTo>
                <a:pt x="77440" y="249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17363" y="3119720"/>
        <a:ext cx="3872" cy="3872"/>
      </dsp:txXfrm>
    </dsp:sp>
    <dsp:sp modelId="{490C2190-D9B8-4212-8E65-34FABFDB7DAB}">
      <dsp:nvSpPr>
        <dsp:cNvPr id="0" name=""/>
        <dsp:cNvSpPr/>
      </dsp:nvSpPr>
      <dsp:spPr>
        <a:xfrm>
          <a:off x="1459259" y="3160376"/>
          <a:ext cx="1120080" cy="1120080"/>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Support</a:t>
          </a:r>
          <a:endParaRPr lang="en-US" sz="1200" kern="1200" dirty="0"/>
        </a:p>
      </dsp:txBody>
      <dsp:txXfrm>
        <a:off x="1623291" y="3324408"/>
        <a:ext cx="792016" cy="792016"/>
      </dsp:txXfrm>
    </dsp:sp>
    <dsp:sp modelId="{BC9578EF-38FC-478B-9E5A-7B87A9E65F43}">
      <dsp:nvSpPr>
        <dsp:cNvPr id="0" name=""/>
        <dsp:cNvSpPr/>
      </dsp:nvSpPr>
      <dsp:spPr>
        <a:xfrm rot="10800000">
          <a:off x="1121904" y="2238020"/>
          <a:ext cx="77440" cy="49921"/>
        </a:xfrm>
        <a:custGeom>
          <a:avLst/>
          <a:gdLst/>
          <a:ahLst/>
          <a:cxnLst/>
          <a:rect l="0" t="0" r="0" b="0"/>
          <a:pathLst>
            <a:path>
              <a:moveTo>
                <a:pt x="0" y="24960"/>
              </a:moveTo>
              <a:lnTo>
                <a:pt x="77440" y="249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58689" y="2261045"/>
        <a:ext cx="3872" cy="3872"/>
      </dsp:txXfrm>
    </dsp:sp>
    <dsp:sp modelId="{031790F8-255D-4E71-BA96-32E1CE596D72}">
      <dsp:nvSpPr>
        <dsp:cNvPr id="0" name=""/>
        <dsp:cNvSpPr/>
      </dsp:nvSpPr>
      <dsp:spPr>
        <a:xfrm>
          <a:off x="1824" y="1702941"/>
          <a:ext cx="1120080" cy="112008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Justice</a:t>
          </a:r>
          <a:endParaRPr lang="en-US" sz="1200" kern="1200" dirty="0"/>
        </a:p>
      </dsp:txBody>
      <dsp:txXfrm>
        <a:off x="165856" y="1866973"/>
        <a:ext cx="792016" cy="792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4EC1A-E2BB-4856-BF4B-B817DA235118}">
      <dsp:nvSpPr>
        <dsp:cNvPr id="0" name=""/>
        <dsp:cNvSpPr/>
      </dsp:nvSpPr>
      <dsp:spPr>
        <a:xfrm>
          <a:off x="4420" y="0"/>
          <a:ext cx="1551086" cy="381317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Attitudes</a:t>
          </a:r>
          <a:endParaRPr lang="en-US" sz="1900" kern="1200" dirty="0"/>
        </a:p>
      </dsp:txBody>
      <dsp:txXfrm>
        <a:off x="4420" y="0"/>
        <a:ext cx="1551086" cy="1143952"/>
      </dsp:txXfrm>
    </dsp:sp>
    <dsp:sp modelId="{5FF40A4D-9AB9-430F-AD7F-94324032D13E}">
      <dsp:nvSpPr>
        <dsp:cNvPr id="0" name=""/>
        <dsp:cNvSpPr/>
      </dsp:nvSpPr>
      <dsp:spPr>
        <a:xfrm>
          <a:off x="159528" y="1145069"/>
          <a:ext cx="1240869" cy="11497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What are the patient and family members attitudes toward diagnosis?</a:t>
          </a:r>
          <a:endParaRPr lang="en-US" sz="1100" kern="1200" dirty="0"/>
        </a:p>
      </dsp:txBody>
      <dsp:txXfrm>
        <a:off x="193202" y="1178743"/>
        <a:ext cx="1173521" cy="1082376"/>
      </dsp:txXfrm>
    </dsp:sp>
    <dsp:sp modelId="{26E1A9AF-8E51-4024-BE88-A817C8B943D2}">
      <dsp:nvSpPr>
        <dsp:cNvPr id="0" name=""/>
        <dsp:cNvSpPr/>
      </dsp:nvSpPr>
      <dsp:spPr>
        <a:xfrm>
          <a:off x="159528" y="2471674"/>
          <a:ext cx="1240869" cy="1149724"/>
        </a:xfrm>
        <a:prstGeom prst="roundRect">
          <a:avLst>
            <a:gd name="adj" fmla="val 10000"/>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Educate yourself about attitudes common to ethnic groups; understand symbolic meaning</a:t>
          </a:r>
          <a:endParaRPr lang="en-US" sz="1100" kern="1200" dirty="0"/>
        </a:p>
      </dsp:txBody>
      <dsp:txXfrm>
        <a:off x="193202" y="2505348"/>
        <a:ext cx="1173521" cy="1082376"/>
      </dsp:txXfrm>
    </dsp:sp>
    <dsp:sp modelId="{D449C79C-79C5-4814-8472-C717C6487D3E}">
      <dsp:nvSpPr>
        <dsp:cNvPr id="0" name=""/>
        <dsp:cNvSpPr/>
      </dsp:nvSpPr>
      <dsp:spPr>
        <a:xfrm>
          <a:off x="1671838" y="0"/>
          <a:ext cx="1551086" cy="381317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Beliefs</a:t>
          </a:r>
          <a:endParaRPr lang="en-US" sz="1900" kern="1200" dirty="0"/>
        </a:p>
      </dsp:txBody>
      <dsp:txXfrm>
        <a:off x="1671838" y="0"/>
        <a:ext cx="1551086" cy="1143952"/>
      </dsp:txXfrm>
    </dsp:sp>
    <dsp:sp modelId="{18727D1D-C44F-4E79-8CF0-DBA5C8537897}">
      <dsp:nvSpPr>
        <dsp:cNvPr id="0" name=""/>
        <dsp:cNvSpPr/>
      </dsp:nvSpPr>
      <dsp:spPr>
        <a:xfrm>
          <a:off x="1826947" y="1145069"/>
          <a:ext cx="1240869" cy="1149724"/>
        </a:xfrm>
        <a:prstGeom prst="roundRect">
          <a:avLst>
            <a:gd name="adj" fmla="val 10000"/>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What are the religious and spiritual beliefs?</a:t>
          </a:r>
          <a:endParaRPr lang="en-US" sz="1100" kern="1200" dirty="0"/>
        </a:p>
      </dsp:txBody>
      <dsp:txXfrm>
        <a:off x="1860621" y="1178743"/>
        <a:ext cx="1173521" cy="1082376"/>
      </dsp:txXfrm>
    </dsp:sp>
    <dsp:sp modelId="{B36B330F-0009-48B1-80BC-9FAD1F51A1DB}">
      <dsp:nvSpPr>
        <dsp:cNvPr id="0" name=""/>
        <dsp:cNvSpPr/>
      </dsp:nvSpPr>
      <dsp:spPr>
        <a:xfrm>
          <a:off x="1826947" y="2471674"/>
          <a:ext cx="1240869" cy="1149724"/>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Acknowledge spirituality and religion and  question what they need you to know about it</a:t>
          </a:r>
          <a:endParaRPr lang="en-US" sz="1100" kern="1200" dirty="0"/>
        </a:p>
      </dsp:txBody>
      <dsp:txXfrm>
        <a:off x="1860621" y="2505348"/>
        <a:ext cx="1173521" cy="1082376"/>
      </dsp:txXfrm>
    </dsp:sp>
    <dsp:sp modelId="{9CBAFC38-4EC5-43B8-A97E-5CD789D0A7C0}">
      <dsp:nvSpPr>
        <dsp:cNvPr id="0" name=""/>
        <dsp:cNvSpPr/>
      </dsp:nvSpPr>
      <dsp:spPr>
        <a:xfrm>
          <a:off x="3339256" y="0"/>
          <a:ext cx="1551086" cy="381317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Context</a:t>
          </a:r>
          <a:endParaRPr lang="en-US" sz="1900" kern="1200" dirty="0"/>
        </a:p>
      </dsp:txBody>
      <dsp:txXfrm>
        <a:off x="3339256" y="0"/>
        <a:ext cx="1551086" cy="1143952"/>
      </dsp:txXfrm>
    </dsp:sp>
    <dsp:sp modelId="{9708FAAB-9529-4D02-884B-DE5E9014FAE0}">
      <dsp:nvSpPr>
        <dsp:cNvPr id="0" name=""/>
        <dsp:cNvSpPr/>
      </dsp:nvSpPr>
      <dsp:spPr>
        <a:xfrm>
          <a:off x="3494365" y="1145069"/>
          <a:ext cx="1240869" cy="1149724"/>
        </a:xfrm>
        <a:prstGeom prst="roundRect">
          <a:avLst>
            <a:gd name="adj" fmla="val 10000"/>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Gain some understanding of their cultural context such as background, experiences, etc.,</a:t>
          </a:r>
          <a:endParaRPr lang="en-US" sz="1100" kern="1200" dirty="0"/>
        </a:p>
      </dsp:txBody>
      <dsp:txXfrm>
        <a:off x="3528039" y="1178743"/>
        <a:ext cx="1173521" cy="1082376"/>
      </dsp:txXfrm>
    </dsp:sp>
    <dsp:sp modelId="{CA6A3BAC-95C9-4A88-929D-4A8199670CCC}">
      <dsp:nvSpPr>
        <dsp:cNvPr id="0" name=""/>
        <dsp:cNvSpPr/>
      </dsp:nvSpPr>
      <dsp:spPr>
        <a:xfrm>
          <a:off x="3494365" y="2471674"/>
          <a:ext cx="1240869" cy="1149724"/>
        </a:xfrm>
        <a:prstGeom prst="roundRect">
          <a:avLst>
            <a:gd name="adj" fmla="val 10000"/>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Ask  how these experiences will impact their care</a:t>
          </a:r>
          <a:endParaRPr lang="en-US" sz="1100" kern="1200" dirty="0"/>
        </a:p>
      </dsp:txBody>
      <dsp:txXfrm>
        <a:off x="3528039" y="2505348"/>
        <a:ext cx="1173521" cy="1082376"/>
      </dsp:txXfrm>
    </dsp:sp>
    <dsp:sp modelId="{4F6F32E8-113E-4E1B-9EB9-B01AE976CF18}">
      <dsp:nvSpPr>
        <dsp:cNvPr id="0" name=""/>
        <dsp:cNvSpPr/>
      </dsp:nvSpPr>
      <dsp:spPr>
        <a:xfrm>
          <a:off x="5006674" y="0"/>
          <a:ext cx="1551086" cy="381317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Decision Making</a:t>
          </a:r>
          <a:endParaRPr lang="en-US" sz="1900" kern="1200" dirty="0"/>
        </a:p>
      </dsp:txBody>
      <dsp:txXfrm>
        <a:off x="5006674" y="0"/>
        <a:ext cx="1551086" cy="1143952"/>
      </dsp:txXfrm>
    </dsp:sp>
    <dsp:sp modelId="{8B9C0AEE-A260-4B79-8053-5700D13C49FF}">
      <dsp:nvSpPr>
        <dsp:cNvPr id="0" name=""/>
        <dsp:cNvSpPr/>
      </dsp:nvSpPr>
      <dsp:spPr>
        <a:xfrm>
          <a:off x="5161783" y="1145069"/>
          <a:ext cx="1240869" cy="1149724"/>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Determine how the patient makes decisions</a:t>
          </a:r>
          <a:endParaRPr lang="en-US" sz="1100" kern="1200" dirty="0"/>
        </a:p>
      </dsp:txBody>
      <dsp:txXfrm>
        <a:off x="5195457" y="1178743"/>
        <a:ext cx="1173521" cy="1082376"/>
      </dsp:txXfrm>
    </dsp:sp>
    <dsp:sp modelId="{7102918C-BC14-4ABB-BE36-EE0EAF82E934}">
      <dsp:nvSpPr>
        <dsp:cNvPr id="0" name=""/>
        <dsp:cNvSpPr/>
      </dsp:nvSpPr>
      <dsp:spPr>
        <a:xfrm>
          <a:off x="5161783" y="2471674"/>
          <a:ext cx="1240869" cy="1149724"/>
        </a:xfrm>
        <a:prstGeom prst="roundRect">
          <a:avLst>
            <a:gd name="adj" fmla="val 10000"/>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Is there a deferral of autonomy to the family, etc.,</a:t>
          </a:r>
          <a:endParaRPr lang="en-US" sz="1100" kern="1200" dirty="0"/>
        </a:p>
      </dsp:txBody>
      <dsp:txXfrm>
        <a:off x="5195457" y="2505348"/>
        <a:ext cx="1173521" cy="1082376"/>
      </dsp:txXfrm>
    </dsp:sp>
    <dsp:sp modelId="{48A942C4-635D-4D9B-9CEE-3C7A91D624F4}">
      <dsp:nvSpPr>
        <dsp:cNvPr id="0" name=""/>
        <dsp:cNvSpPr/>
      </dsp:nvSpPr>
      <dsp:spPr>
        <a:xfrm>
          <a:off x="6674093" y="0"/>
          <a:ext cx="1551086" cy="381317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Environment</a:t>
          </a:r>
          <a:endParaRPr lang="en-US" sz="1900" kern="1200" dirty="0"/>
        </a:p>
      </dsp:txBody>
      <dsp:txXfrm>
        <a:off x="6674093" y="0"/>
        <a:ext cx="1551086" cy="1143952"/>
      </dsp:txXfrm>
    </dsp:sp>
    <dsp:sp modelId="{E862A201-CE62-47CA-B007-7325B4EF850C}">
      <dsp:nvSpPr>
        <dsp:cNvPr id="0" name=""/>
        <dsp:cNvSpPr/>
      </dsp:nvSpPr>
      <dsp:spPr>
        <a:xfrm>
          <a:off x="6829201" y="1145069"/>
          <a:ext cx="1240869" cy="1149724"/>
        </a:xfrm>
        <a:prstGeom prst="roundRect">
          <a:avLst>
            <a:gd name="adj" fmla="val 10000"/>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What resources are available to the patient/</a:t>
          </a:r>
          <a:endParaRPr lang="en-US" sz="1100" kern="1200" dirty="0"/>
        </a:p>
      </dsp:txBody>
      <dsp:txXfrm>
        <a:off x="6862875" y="1178743"/>
        <a:ext cx="1173521" cy="1082376"/>
      </dsp:txXfrm>
    </dsp:sp>
    <dsp:sp modelId="{6DC709F5-0B56-48C0-ACD4-820231D38688}">
      <dsp:nvSpPr>
        <dsp:cNvPr id="0" name=""/>
        <dsp:cNvSpPr/>
      </dsp:nvSpPr>
      <dsp:spPr>
        <a:xfrm>
          <a:off x="6829201" y="2471674"/>
          <a:ext cx="1240869" cy="114972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t>Identify organizations that will aid the patient</a:t>
          </a:r>
          <a:endParaRPr lang="en-US" sz="1100" kern="1200" dirty="0"/>
        </a:p>
      </dsp:txBody>
      <dsp:txXfrm>
        <a:off x="6862875" y="2505348"/>
        <a:ext cx="1173521" cy="10823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C2BFE-3E73-4B9F-A9EE-AD7DDCA835B7}">
      <dsp:nvSpPr>
        <dsp:cNvPr id="0" name=""/>
        <dsp:cNvSpPr/>
      </dsp:nvSpPr>
      <dsp:spPr>
        <a:xfrm>
          <a:off x="0" y="0"/>
          <a:ext cx="8229600" cy="11916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49 y/o married AAF </a:t>
          </a:r>
          <a:endParaRPr lang="en-US" sz="1900" kern="1200" dirty="0"/>
        </a:p>
        <a:p>
          <a:pPr marL="114300" lvl="1" indent="-114300" algn="l" defTabSz="666750">
            <a:lnSpc>
              <a:spcPct val="90000"/>
            </a:lnSpc>
            <a:spcBef>
              <a:spcPct val="0"/>
            </a:spcBef>
            <a:spcAft>
              <a:spcPct val="15000"/>
            </a:spcAft>
            <a:buChar char="••"/>
          </a:pPr>
          <a:r>
            <a:rPr lang="en-US" sz="1500" kern="1200" dirty="0" err="1" smtClean="0"/>
            <a:t>PMHx</a:t>
          </a:r>
          <a:r>
            <a:rPr lang="en-US" sz="1500" kern="1200" dirty="0" smtClean="0"/>
            <a:t>: ESRD, rejected DDKT, HIV, Cervical Cancer IB</a:t>
          </a:r>
          <a:endParaRPr lang="en-US" sz="1500" kern="1200" dirty="0"/>
        </a:p>
        <a:p>
          <a:pPr marL="114300" lvl="1" indent="-114300" algn="l" defTabSz="666750">
            <a:lnSpc>
              <a:spcPct val="90000"/>
            </a:lnSpc>
            <a:spcBef>
              <a:spcPct val="0"/>
            </a:spcBef>
            <a:spcAft>
              <a:spcPct val="15000"/>
            </a:spcAft>
            <a:buChar char="••"/>
          </a:pPr>
          <a:r>
            <a:rPr lang="en-US" sz="1500" kern="1200" dirty="0" smtClean="0"/>
            <a:t>Peripheral neuropathy, GERD, Seizures; septic upon admission</a:t>
          </a:r>
          <a:endParaRPr lang="en-US" sz="1500" kern="1200" dirty="0"/>
        </a:p>
        <a:p>
          <a:pPr marL="114300" lvl="1" indent="-114300" algn="l" defTabSz="666750">
            <a:lnSpc>
              <a:spcPct val="90000"/>
            </a:lnSpc>
            <a:spcBef>
              <a:spcPct val="0"/>
            </a:spcBef>
            <a:spcAft>
              <a:spcPct val="15000"/>
            </a:spcAft>
            <a:buChar char="••"/>
          </a:pPr>
          <a:r>
            <a:rPr lang="en-US" sz="1500" kern="1200" dirty="0" smtClean="0"/>
            <a:t>Devout Seventh-Day Adventist</a:t>
          </a:r>
          <a:endParaRPr lang="en-US" sz="1500" kern="1200" dirty="0"/>
        </a:p>
      </dsp:txBody>
      <dsp:txXfrm>
        <a:off x="1765081" y="0"/>
        <a:ext cx="6464518" cy="1191617"/>
      </dsp:txXfrm>
    </dsp:sp>
    <dsp:sp modelId="{2B5913BE-255E-4CED-8A71-BC0704FA1031}">
      <dsp:nvSpPr>
        <dsp:cNvPr id="0" name=""/>
        <dsp:cNvSpPr/>
      </dsp:nvSpPr>
      <dsp:spPr>
        <a:xfrm>
          <a:off x="119161" y="119161"/>
          <a:ext cx="1645920" cy="9532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9EE4D-3FCB-40EE-90B3-ECAD6E1972AB}">
      <dsp:nvSpPr>
        <dsp:cNvPr id="0" name=""/>
        <dsp:cNvSpPr/>
      </dsp:nvSpPr>
      <dsp:spPr>
        <a:xfrm>
          <a:off x="0" y="1310778"/>
          <a:ext cx="8229600" cy="1191617"/>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Initial Palliative Consult</a:t>
          </a:r>
          <a:endParaRPr lang="en-US" sz="1900" kern="1200" dirty="0"/>
        </a:p>
        <a:p>
          <a:pPr marL="114300" lvl="1" indent="-114300" algn="l" defTabSz="666750">
            <a:lnSpc>
              <a:spcPct val="90000"/>
            </a:lnSpc>
            <a:spcBef>
              <a:spcPct val="0"/>
            </a:spcBef>
            <a:spcAft>
              <a:spcPct val="15000"/>
            </a:spcAft>
            <a:buChar char="••"/>
          </a:pPr>
          <a:r>
            <a:rPr lang="en-US" sz="1500" kern="1200" dirty="0" smtClean="0"/>
            <a:t>ACP was presented during the discussion</a:t>
          </a:r>
          <a:endParaRPr lang="en-US" sz="1500" kern="1200" dirty="0"/>
        </a:p>
        <a:p>
          <a:pPr marL="114300" lvl="1" indent="-114300" algn="l" defTabSz="666750">
            <a:lnSpc>
              <a:spcPct val="90000"/>
            </a:lnSpc>
            <a:spcBef>
              <a:spcPct val="0"/>
            </a:spcBef>
            <a:spcAft>
              <a:spcPct val="15000"/>
            </a:spcAft>
            <a:buChar char="••"/>
          </a:pPr>
          <a:r>
            <a:rPr lang="en-US" sz="1500" kern="1200" dirty="0" smtClean="0"/>
            <a:t>Patient emphasized strong religious and cultural beliefs during the conversation stated, “I want to prolong my life and make it back home.”</a:t>
          </a:r>
          <a:endParaRPr lang="en-US" sz="1500" kern="1200" dirty="0"/>
        </a:p>
      </dsp:txBody>
      <dsp:txXfrm>
        <a:off x="1765081" y="1310778"/>
        <a:ext cx="6464518" cy="1191617"/>
      </dsp:txXfrm>
    </dsp:sp>
    <dsp:sp modelId="{F9CDEBD1-5EEE-4B66-8BF5-1FEE503C3AEB}">
      <dsp:nvSpPr>
        <dsp:cNvPr id="0" name=""/>
        <dsp:cNvSpPr/>
      </dsp:nvSpPr>
      <dsp:spPr>
        <a:xfrm>
          <a:off x="119161" y="1429940"/>
          <a:ext cx="1645920" cy="95329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80777-8436-45FB-B0A5-F6A76258BE61}">
      <dsp:nvSpPr>
        <dsp:cNvPr id="0" name=""/>
        <dsp:cNvSpPr/>
      </dsp:nvSpPr>
      <dsp:spPr>
        <a:xfrm>
          <a:off x="0" y="2621557"/>
          <a:ext cx="8229600" cy="119161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What are the next steps in this conversation?</a:t>
          </a:r>
          <a:endParaRPr lang="en-US" sz="1900" kern="1200" dirty="0"/>
        </a:p>
        <a:p>
          <a:pPr marL="114300" lvl="1" indent="-114300" algn="l" defTabSz="666750">
            <a:lnSpc>
              <a:spcPct val="90000"/>
            </a:lnSpc>
            <a:spcBef>
              <a:spcPct val="0"/>
            </a:spcBef>
            <a:spcAft>
              <a:spcPct val="15000"/>
            </a:spcAft>
            <a:buChar char="••"/>
          </a:pPr>
          <a:r>
            <a:rPr lang="en-US" sz="1500" kern="1200" dirty="0" smtClean="0"/>
            <a:t>As the Provider what are you going to do?</a:t>
          </a:r>
          <a:endParaRPr lang="en-US" sz="1500" kern="1200" dirty="0"/>
        </a:p>
        <a:p>
          <a:pPr marL="114300" lvl="1" indent="-114300" algn="l" defTabSz="666750">
            <a:lnSpc>
              <a:spcPct val="90000"/>
            </a:lnSpc>
            <a:spcBef>
              <a:spcPct val="0"/>
            </a:spcBef>
            <a:spcAft>
              <a:spcPct val="15000"/>
            </a:spcAft>
            <a:buChar char="••"/>
          </a:pPr>
          <a:r>
            <a:rPr lang="en-US" sz="1500" kern="1200" dirty="0" smtClean="0"/>
            <a:t>Consider the role of the patient</a:t>
          </a:r>
          <a:endParaRPr lang="en-US" sz="1500" kern="1200" dirty="0"/>
        </a:p>
      </dsp:txBody>
      <dsp:txXfrm>
        <a:off x="1765081" y="2621557"/>
        <a:ext cx="6464518" cy="1191617"/>
      </dsp:txXfrm>
    </dsp:sp>
    <dsp:sp modelId="{1DE21255-4CC6-4164-87A9-40237D281A51}">
      <dsp:nvSpPr>
        <dsp:cNvPr id="0" name=""/>
        <dsp:cNvSpPr/>
      </dsp:nvSpPr>
      <dsp:spPr>
        <a:xfrm>
          <a:off x="119161" y="2740719"/>
          <a:ext cx="1645920" cy="95329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F19DD-D1CD-479C-8765-44B0C3EA7167}">
      <dsp:nvSpPr>
        <dsp:cNvPr id="0" name=""/>
        <dsp:cNvSpPr/>
      </dsp:nvSpPr>
      <dsp:spPr>
        <a:xfrm rot="16200000">
          <a:off x="-1241152" y="1969881"/>
          <a:ext cx="2974276" cy="395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886" bIns="0" numCol="1" spcCol="1270" anchor="t" anchorCtr="0">
          <a:noAutofit/>
        </a:bodyPr>
        <a:lstStyle/>
        <a:p>
          <a:pPr lvl="0" algn="r" defTabSz="977900">
            <a:lnSpc>
              <a:spcPct val="90000"/>
            </a:lnSpc>
            <a:spcBef>
              <a:spcPct val="0"/>
            </a:spcBef>
            <a:spcAft>
              <a:spcPct val="35000"/>
            </a:spcAft>
          </a:pPr>
          <a:r>
            <a:rPr lang="en-US" sz="2200" kern="1200" dirty="0" smtClean="0"/>
            <a:t>Patient</a:t>
          </a:r>
          <a:endParaRPr lang="en-US" sz="2200" kern="1200" dirty="0"/>
        </a:p>
      </dsp:txBody>
      <dsp:txXfrm>
        <a:off x="-1241152" y="1969881"/>
        <a:ext cx="2974276" cy="395586"/>
      </dsp:txXfrm>
    </dsp:sp>
    <dsp:sp modelId="{666C9DDB-20F9-444D-AAF6-B7DB17865E6D}">
      <dsp:nvSpPr>
        <dsp:cNvPr id="0" name=""/>
        <dsp:cNvSpPr/>
      </dsp:nvSpPr>
      <dsp:spPr>
        <a:xfrm>
          <a:off x="443779" y="680536"/>
          <a:ext cx="1970441" cy="297427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8886"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68 y/o married AAF</a:t>
          </a:r>
          <a:endParaRPr lang="en-US" sz="1400" kern="1200" dirty="0"/>
        </a:p>
        <a:p>
          <a:pPr marL="114300" lvl="1" indent="-114300" algn="l" defTabSz="622300">
            <a:lnSpc>
              <a:spcPct val="90000"/>
            </a:lnSpc>
            <a:spcBef>
              <a:spcPct val="0"/>
            </a:spcBef>
            <a:spcAft>
              <a:spcPct val="15000"/>
            </a:spcAft>
            <a:buChar char="••"/>
          </a:pPr>
          <a:r>
            <a:rPr lang="en-US" sz="1400" kern="1200" dirty="0" err="1" smtClean="0"/>
            <a:t>PMHx</a:t>
          </a:r>
          <a:r>
            <a:rPr lang="en-US" sz="1400" kern="1200" dirty="0" smtClean="0"/>
            <a:t>: IIIC Ovarian Cancer, CKD, DM2, HTN, PUD, and anemic upon admission with significant complaints regarding side effect of N/V and indigestion</a:t>
          </a:r>
          <a:endParaRPr lang="en-US" sz="1400" kern="1200" dirty="0"/>
        </a:p>
      </dsp:txBody>
      <dsp:txXfrm>
        <a:off x="443779" y="680536"/>
        <a:ext cx="1970441" cy="2974276"/>
      </dsp:txXfrm>
    </dsp:sp>
    <dsp:sp modelId="{E0C0A266-1761-415E-B101-F09BC8C8130A}">
      <dsp:nvSpPr>
        <dsp:cNvPr id="0" name=""/>
        <dsp:cNvSpPr/>
      </dsp:nvSpPr>
      <dsp:spPr>
        <a:xfrm>
          <a:off x="48192" y="158361"/>
          <a:ext cx="791173" cy="79117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08FE1D-5FFA-4B54-B77D-023C008B3407}">
      <dsp:nvSpPr>
        <dsp:cNvPr id="0" name=""/>
        <dsp:cNvSpPr/>
      </dsp:nvSpPr>
      <dsp:spPr>
        <a:xfrm rot="16200000">
          <a:off x="1642440" y="1969881"/>
          <a:ext cx="2974276" cy="395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886" bIns="0" numCol="1" spcCol="1270" anchor="t" anchorCtr="0">
          <a:noAutofit/>
        </a:bodyPr>
        <a:lstStyle/>
        <a:p>
          <a:pPr lvl="0" algn="r" defTabSz="977900">
            <a:lnSpc>
              <a:spcPct val="90000"/>
            </a:lnSpc>
            <a:spcBef>
              <a:spcPct val="0"/>
            </a:spcBef>
            <a:spcAft>
              <a:spcPct val="35000"/>
            </a:spcAft>
          </a:pPr>
          <a:r>
            <a:rPr lang="en-US" sz="2200" kern="1200" dirty="0" smtClean="0"/>
            <a:t>Provider</a:t>
          </a:r>
          <a:endParaRPr lang="en-US" sz="2200" kern="1200" dirty="0"/>
        </a:p>
      </dsp:txBody>
      <dsp:txXfrm>
        <a:off x="1642440" y="1969881"/>
        <a:ext cx="2974276" cy="395586"/>
      </dsp:txXfrm>
    </dsp:sp>
    <dsp:sp modelId="{ECF74C00-FCF1-4C3C-9133-86F584E825C2}">
      <dsp:nvSpPr>
        <dsp:cNvPr id="0" name=""/>
        <dsp:cNvSpPr/>
      </dsp:nvSpPr>
      <dsp:spPr>
        <a:xfrm>
          <a:off x="3327372" y="680536"/>
          <a:ext cx="1970441" cy="2974276"/>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8886"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Attempted to have a goals of care discussion during lengthy admission</a:t>
          </a:r>
          <a:endParaRPr lang="en-US" sz="1400" kern="1200" dirty="0"/>
        </a:p>
        <a:p>
          <a:pPr marL="114300" lvl="1" indent="-114300" algn="l" defTabSz="622300">
            <a:lnSpc>
              <a:spcPct val="90000"/>
            </a:lnSpc>
            <a:spcBef>
              <a:spcPct val="0"/>
            </a:spcBef>
            <a:spcAft>
              <a:spcPct val="15000"/>
            </a:spcAft>
            <a:buChar char="••"/>
          </a:pPr>
          <a:r>
            <a:rPr lang="en-US" sz="1400" kern="1200" dirty="0" smtClean="0"/>
            <a:t>Patient indicated that she was not interested in hearing medical predictions of her life expectancy. Affirmed that she did not want further procedures.</a:t>
          </a:r>
          <a:endParaRPr lang="en-US" sz="1400" kern="1200" dirty="0"/>
        </a:p>
      </dsp:txBody>
      <dsp:txXfrm>
        <a:off x="3327372" y="680536"/>
        <a:ext cx="1970441" cy="2974276"/>
      </dsp:txXfrm>
    </dsp:sp>
    <dsp:sp modelId="{461093CB-BECD-49FD-981B-F36DA7BA24B0}">
      <dsp:nvSpPr>
        <dsp:cNvPr id="0" name=""/>
        <dsp:cNvSpPr/>
      </dsp:nvSpPr>
      <dsp:spPr>
        <a:xfrm>
          <a:off x="2931785" y="158361"/>
          <a:ext cx="791173" cy="79117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CBB06-E561-4C4A-94A6-6B39706FAE5C}">
      <dsp:nvSpPr>
        <dsp:cNvPr id="0" name=""/>
        <dsp:cNvSpPr/>
      </dsp:nvSpPr>
      <dsp:spPr>
        <a:xfrm rot="16200000">
          <a:off x="4526034" y="1969881"/>
          <a:ext cx="2974276" cy="395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886" bIns="0" numCol="1" spcCol="1270" anchor="t" anchorCtr="0">
          <a:noAutofit/>
        </a:bodyPr>
        <a:lstStyle/>
        <a:p>
          <a:pPr lvl="0" algn="r" defTabSz="977900">
            <a:lnSpc>
              <a:spcPct val="90000"/>
            </a:lnSpc>
            <a:spcBef>
              <a:spcPct val="0"/>
            </a:spcBef>
            <a:spcAft>
              <a:spcPct val="35000"/>
            </a:spcAft>
          </a:pPr>
          <a:r>
            <a:rPr lang="en-US" sz="2200" kern="1200" dirty="0" smtClean="0"/>
            <a:t>What would you do?</a:t>
          </a:r>
          <a:endParaRPr lang="en-US" sz="2200" kern="1200" dirty="0"/>
        </a:p>
      </dsp:txBody>
      <dsp:txXfrm>
        <a:off x="4526034" y="1969881"/>
        <a:ext cx="2974276" cy="395586"/>
      </dsp:txXfrm>
    </dsp:sp>
    <dsp:sp modelId="{CE079369-3632-44E8-9081-DC61E36233D2}">
      <dsp:nvSpPr>
        <dsp:cNvPr id="0" name=""/>
        <dsp:cNvSpPr/>
      </dsp:nvSpPr>
      <dsp:spPr>
        <a:xfrm>
          <a:off x="6210965" y="680536"/>
          <a:ext cx="1970441" cy="2974276"/>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48886"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As the provider what are your next steps with her?</a:t>
          </a:r>
          <a:endParaRPr lang="en-US" sz="1400" kern="1200" dirty="0"/>
        </a:p>
        <a:p>
          <a:pPr marL="114300" lvl="1" indent="-114300" algn="l" defTabSz="622300">
            <a:lnSpc>
              <a:spcPct val="90000"/>
            </a:lnSpc>
            <a:spcBef>
              <a:spcPct val="0"/>
            </a:spcBef>
            <a:spcAft>
              <a:spcPct val="15000"/>
            </a:spcAft>
            <a:buChar char="••"/>
          </a:pPr>
          <a:r>
            <a:rPr lang="en-US" sz="1400" kern="1200" dirty="0" smtClean="0"/>
            <a:t>As the patient, what do you need them to understand?</a:t>
          </a:r>
          <a:endParaRPr lang="en-US" sz="1400" kern="1200" dirty="0"/>
        </a:p>
      </dsp:txBody>
      <dsp:txXfrm>
        <a:off x="6210965" y="680536"/>
        <a:ext cx="1970441" cy="2974276"/>
      </dsp:txXfrm>
    </dsp:sp>
    <dsp:sp modelId="{FC7F61E3-EB0C-4A87-B5C6-12EDB76E7313}">
      <dsp:nvSpPr>
        <dsp:cNvPr id="0" name=""/>
        <dsp:cNvSpPr/>
      </dsp:nvSpPr>
      <dsp:spPr>
        <a:xfrm>
          <a:off x="5815378" y="158361"/>
          <a:ext cx="791173" cy="791173"/>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18D124-C026-A44C-AD89-F93E094B4E84}" type="datetimeFigureOut">
              <a:rPr lang="en-US" smtClean="0"/>
              <a:t>7/16/2021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8AEBE9-574D-B646-9199-458D96611C1E}" type="slidenum">
              <a:rPr lang="en-US" smtClean="0"/>
              <a:t>‹#›</a:t>
            </a:fld>
            <a:endParaRPr lang="en-US"/>
          </a:p>
        </p:txBody>
      </p:sp>
    </p:spTree>
    <p:extLst>
      <p:ext uri="{BB962C8B-B14F-4D97-AF65-F5344CB8AC3E}">
        <p14:creationId xmlns:p14="http://schemas.microsoft.com/office/powerpoint/2010/main" val="176561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8571D-7DEE-BD47-821B-0F776DB1AA1E}" type="datetimeFigureOut">
              <a:rPr lang="en-US" smtClean="0"/>
              <a:t>7/16/2021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223A5-CA98-634F-8283-D38C8A151996}" type="slidenum">
              <a:rPr lang="en-US" smtClean="0"/>
              <a:t>‹#›</a:t>
            </a:fld>
            <a:endParaRPr lang="en-US"/>
          </a:p>
        </p:txBody>
      </p:sp>
    </p:spTree>
    <p:extLst>
      <p:ext uri="{BB962C8B-B14F-4D97-AF65-F5344CB8AC3E}">
        <p14:creationId xmlns:p14="http://schemas.microsoft.com/office/powerpoint/2010/main" val="668357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1</a:t>
            </a:fld>
            <a:endParaRPr lang="en-US"/>
          </a:p>
        </p:txBody>
      </p:sp>
    </p:spTree>
    <p:extLst>
      <p:ext uri="{BB962C8B-B14F-4D97-AF65-F5344CB8AC3E}">
        <p14:creationId xmlns:p14="http://schemas.microsoft.com/office/powerpoint/2010/main" val="179412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more</a:t>
            </a:r>
            <a:r>
              <a:rPr lang="en-US" baseline="0" dirty="0" smtClean="0"/>
              <a:t> than likely a review for many of you.  The ultimate goal of ACP is to respect the patient’s choices when facing chronic or terminal illness and before a persistent vegetative state.  Advance Directives are the documents of ACP and come in several forms. Some states require the documents to be notarized or completed by an attorney; all require witnesses. The POLST (Physician Orders for Life-Sustaining Treatment) developed in Oregon but is now in 46 states, requires a discussion with a physician and the patient or proxy to determine end-of-life care goals and wishes. Finally, many states offer state based forms that educate and instruct the individual on document completion. </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10</a:t>
            </a:fld>
            <a:endParaRPr lang="en-US"/>
          </a:p>
        </p:txBody>
      </p:sp>
    </p:spTree>
    <p:extLst>
      <p:ext uri="{BB962C8B-B14F-4D97-AF65-F5344CB8AC3E}">
        <p14:creationId xmlns:p14="http://schemas.microsoft.com/office/powerpoint/2010/main" val="3730986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indicative of who’s doing the ACP work but it does</a:t>
            </a:r>
            <a:r>
              <a:rPr lang="en-US" baseline="0" dirty="0" smtClean="0"/>
              <a:t> not mention chaplaincy!  Image credit-Bing Creative Commons</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11</a:t>
            </a:fld>
            <a:endParaRPr lang="en-US"/>
          </a:p>
        </p:txBody>
      </p:sp>
    </p:spTree>
    <p:extLst>
      <p:ext uri="{BB962C8B-B14F-4D97-AF65-F5344CB8AC3E}">
        <p14:creationId xmlns:p14="http://schemas.microsoft.com/office/powerpoint/2010/main" val="299871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PSDA is considered</a:t>
            </a:r>
            <a:r>
              <a:rPr lang="en-US" baseline="0" dirty="0" smtClean="0"/>
              <a:t> to be landmark legislation on end-of-life care preferences.  </a:t>
            </a:r>
            <a:r>
              <a:rPr lang="en-US" dirty="0" smtClean="0"/>
              <a:t>Notably, these</a:t>
            </a:r>
            <a:r>
              <a:rPr lang="en-US" baseline="0" dirty="0" smtClean="0"/>
              <a:t> are facilities/organizations that are receiving reimbursement from Medicaid or Medicare.</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12</a:t>
            </a:fld>
            <a:endParaRPr lang="en-US"/>
          </a:p>
        </p:txBody>
      </p:sp>
    </p:spTree>
    <p:extLst>
      <p:ext uri="{BB962C8B-B14F-4D97-AF65-F5344CB8AC3E}">
        <p14:creationId xmlns:p14="http://schemas.microsoft.com/office/powerpoint/2010/main" val="33535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work towards this policy change began in 2015 through CMS. </a:t>
            </a:r>
            <a:r>
              <a:rPr lang="en-US" dirty="0" smtClean="0"/>
              <a:t>Due</a:t>
            </a:r>
            <a:r>
              <a:rPr lang="en-US" baseline="0" dirty="0" smtClean="0"/>
              <a:t> to Medicare reimbursement changes, we have seen an uptick in ACP conversations with patients by providers.  In the health care system that I work for we began systemic changes to our Advance Directives policy by creating admission questions concerning them and triggering electronic consults to our Pastoral Care Department for their execution.</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13</a:t>
            </a:fld>
            <a:endParaRPr lang="en-US"/>
          </a:p>
        </p:txBody>
      </p:sp>
    </p:spTree>
    <p:extLst>
      <p:ext uri="{BB962C8B-B14F-4D97-AF65-F5344CB8AC3E}">
        <p14:creationId xmlns:p14="http://schemas.microsoft.com/office/powerpoint/2010/main" val="840862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not one place that serves as a hub for a data set on Advance care planning or completion of advance directives.  There are many studies that that are reviews of previous studies documenting completion rates or creating initiatives for ACP completion.  If you are aware of site providing data on ACP please drop that in the chat.</a:t>
            </a:r>
            <a:endParaRPr lang="en-US" dirty="0" smtClean="0"/>
          </a:p>
        </p:txBody>
      </p:sp>
      <p:sp>
        <p:nvSpPr>
          <p:cNvPr id="4" name="Slide Number Placeholder 3"/>
          <p:cNvSpPr>
            <a:spLocks noGrp="1"/>
          </p:cNvSpPr>
          <p:nvPr>
            <p:ph type="sldNum" sz="quarter" idx="10"/>
          </p:nvPr>
        </p:nvSpPr>
        <p:spPr/>
        <p:txBody>
          <a:bodyPr/>
          <a:lstStyle/>
          <a:p>
            <a:fld id="{4F7223A5-CA98-634F-8283-D38C8A151996}" type="slidenum">
              <a:rPr lang="en-US" smtClean="0"/>
              <a:t>14</a:t>
            </a:fld>
            <a:endParaRPr lang="en-US"/>
          </a:p>
        </p:txBody>
      </p:sp>
    </p:spTree>
    <p:extLst>
      <p:ext uri="{BB962C8B-B14F-4D97-AF65-F5344CB8AC3E}">
        <p14:creationId xmlns:p14="http://schemas.microsoft.com/office/powerpoint/2010/main" val="2262890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African American community possesses</a:t>
            </a:r>
            <a:r>
              <a:rPr lang="en-US" baseline="0" dirty="0" smtClean="0"/>
              <a:t> many cultural beliefs, namely, the belief in vitalism.  Vitalism is this idea of a long fully lived life that refuses to contemplate or especially hasten death. An additional cultural belief includes the intentional refusal to discuss death or dying and Deferral of Autonomy.  Low Health Literacy rates among African Americans are among the highest in the nation at 58% compared to 28% of Whites. There is a lingering prevalence of medical mistrust in the African American community based off our respective experiences of historic disenfranchisement in this country.  Medical Mistrust contributes to medical decision making; minorities automatically fear little effort will be done to save their lives. There has been historic lack of access and documented disparities to health care in African American communities. Finally, there is significant religious belief systems in this community that impact health behaviors and medical decision making. </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15</a:t>
            </a:fld>
            <a:endParaRPr lang="en-US"/>
          </a:p>
        </p:txBody>
      </p:sp>
    </p:spTree>
    <p:extLst>
      <p:ext uri="{BB962C8B-B14F-4D97-AF65-F5344CB8AC3E}">
        <p14:creationId xmlns:p14="http://schemas.microsoft.com/office/powerpoint/2010/main" val="2883943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 survey of 8, 660 Black adults conducted through November 2019-June 3, 2020.   The findings indicate that African</a:t>
            </a:r>
            <a:r>
              <a:rPr lang="en-US" baseline="0" dirty="0" smtClean="0"/>
              <a:t> Americans are more religious than any other American group.</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16</a:t>
            </a:fld>
            <a:endParaRPr lang="en-US"/>
          </a:p>
        </p:txBody>
      </p:sp>
    </p:spTree>
    <p:extLst>
      <p:ext uri="{BB962C8B-B14F-4D97-AF65-F5344CB8AC3E}">
        <p14:creationId xmlns:p14="http://schemas.microsoft.com/office/powerpoint/2010/main" val="3384398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Black Church, as it has been called, functions as a powerful</a:t>
            </a:r>
            <a:r>
              <a:rPr lang="en-US" baseline="0" dirty="0" smtClean="0"/>
              <a:t> institution in the lives of African Americans. It gives social status through church positions.  It empowers individuals through respect for our unique experience.  It promotes and encourages social justice and activism.  It is a place where meaning is found and values are upheld. Photo Credit: Bing Creative Commons</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17</a:t>
            </a:fld>
            <a:endParaRPr lang="en-US"/>
          </a:p>
        </p:txBody>
      </p:sp>
    </p:spTree>
    <p:extLst>
      <p:ext uri="{BB962C8B-B14F-4D97-AF65-F5344CB8AC3E}">
        <p14:creationId xmlns:p14="http://schemas.microsoft.com/office/powerpoint/2010/main" val="1054992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importance of hope in the black church is integral</a:t>
            </a:r>
            <a:r>
              <a:rPr lang="en-US" baseline="0" dirty="0" smtClean="0"/>
              <a:t> to the experience of it.  Hope restores and sustains African Americans. It is a powerful component in religious experiences of African Americans. Photo Credit: Bing Creative Commons</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18</a:t>
            </a:fld>
            <a:endParaRPr lang="en-US"/>
          </a:p>
        </p:txBody>
      </p:sp>
    </p:spTree>
    <p:extLst>
      <p:ext uri="{BB962C8B-B14F-4D97-AF65-F5344CB8AC3E}">
        <p14:creationId xmlns:p14="http://schemas.microsoft.com/office/powerpoint/2010/main" val="2772188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a:t>
            </a:r>
            <a:r>
              <a:rPr lang="en-US" baseline="0" dirty="0" smtClean="0"/>
              <a:t> religion will co-mingle with ACP. Negative religious coping may present itself as: “I have lost the faith.  God is punishing me for past sins with this illness.” This can also deter participation.  Also members of the faith community to include clergy or other congregants may tell the individual that they are not praying hard enough or focused</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19</a:t>
            </a:fld>
            <a:endParaRPr lang="en-US"/>
          </a:p>
        </p:txBody>
      </p:sp>
    </p:spTree>
    <p:extLst>
      <p:ext uri="{BB962C8B-B14F-4D97-AF65-F5344CB8AC3E}">
        <p14:creationId xmlns:p14="http://schemas.microsoft.com/office/powerpoint/2010/main" val="134915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little about me.  First, I am not an expert nor would</a:t>
            </a:r>
            <a:r>
              <a:rPr lang="en-US" baseline="0" dirty="0" smtClean="0"/>
              <a:t> I ever claim to be one.  I am a life-long learner who remains curious.  Spirituality and human behavior fascinate me and I hope I have successfully joined these themes today.</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2</a:t>
            </a:fld>
            <a:endParaRPr lang="en-US"/>
          </a:p>
        </p:txBody>
      </p:sp>
    </p:spTree>
    <p:extLst>
      <p:ext uri="{BB962C8B-B14F-4D97-AF65-F5344CB8AC3E}">
        <p14:creationId xmlns:p14="http://schemas.microsoft.com/office/powerpoint/2010/main" val="3987698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section, I am looking at Social Cognitive Theory in its fullness and how it can be utilized for Advance Care Planning</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20</a:t>
            </a:fld>
            <a:endParaRPr lang="en-US"/>
          </a:p>
        </p:txBody>
      </p:sp>
    </p:spTree>
    <p:extLst>
      <p:ext uri="{BB962C8B-B14F-4D97-AF65-F5344CB8AC3E}">
        <p14:creationId xmlns:p14="http://schemas.microsoft.com/office/powerpoint/2010/main" val="4051316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 theory developed by Albert Bandura</a:t>
            </a:r>
            <a:r>
              <a:rPr lang="en-US" baseline="0" dirty="0" smtClean="0"/>
              <a:t> (1986) that has been widely used in health behavior research and interventions. It is a health behavior theory. Health behavior theories seek to offer explanation into individuals behavior patterns, address barriers and promote access to care. The Social Cognitive Theory is grounded in cognition, behavior and environment. It is triadic and comprehensive in nature and looks at a persons cognitions (thoughts, or perceptions) and how these combined with environmental influences impact their patterns of behavior. Social cognitive functioning is the ability of an individual to regulate their behavior, possess adaptive skills and utilize them in challenging life events or situations.</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21</a:t>
            </a:fld>
            <a:endParaRPr lang="en-US"/>
          </a:p>
        </p:txBody>
      </p:sp>
    </p:spTree>
    <p:extLst>
      <p:ext uri="{BB962C8B-B14F-4D97-AF65-F5344CB8AC3E}">
        <p14:creationId xmlns:p14="http://schemas.microsoft.com/office/powerpoint/2010/main" val="3736118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30000" dirty="0" smtClean="0">
                <a:solidFill>
                  <a:schemeClr val="tx1"/>
                </a:solidFill>
                <a:latin typeface="+mn-lt"/>
                <a:ea typeface="+mn-ea"/>
                <a:cs typeface="+mn-cs"/>
              </a:rPr>
              <a:t>Photo credit: Bing Creative Commons</a:t>
            </a:r>
            <a:endParaRPr lang="en-US" sz="1600" b="0" i="0" u="none" strike="noStrike" kern="1200" baseline="300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7223A5-CA98-634F-8283-D38C8A151996}" type="slidenum">
              <a:rPr lang="en-US" smtClean="0"/>
              <a:t>22</a:t>
            </a:fld>
            <a:endParaRPr lang="en-US"/>
          </a:p>
        </p:txBody>
      </p:sp>
    </p:spTree>
    <p:extLst>
      <p:ext uri="{BB962C8B-B14F-4D97-AF65-F5344CB8AC3E}">
        <p14:creationId xmlns:p14="http://schemas.microsoft.com/office/powerpoint/2010/main" val="3736118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may never be a “best time” for the discussion.  Generally, ACP</a:t>
            </a:r>
            <a:r>
              <a:rPr lang="en-US" baseline="0" dirty="0" smtClean="0"/>
              <a:t> discussions are had when there has been a significant change in the health status of the individual.  Photo Credit: MS Office-Clip Art</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23</a:t>
            </a:fld>
            <a:endParaRPr lang="en-US"/>
          </a:p>
        </p:txBody>
      </p:sp>
    </p:spTree>
    <p:extLst>
      <p:ext uri="{BB962C8B-B14F-4D97-AF65-F5344CB8AC3E}">
        <p14:creationId xmlns:p14="http://schemas.microsoft.com/office/powerpoint/2010/main" val="22437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Photo Credit: MS Office Clip Art</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24</a:t>
            </a:fld>
            <a:endParaRPr lang="en-US"/>
          </a:p>
        </p:txBody>
      </p:sp>
    </p:spTree>
    <p:extLst>
      <p:ext uri="{BB962C8B-B14F-4D97-AF65-F5344CB8AC3E}">
        <p14:creationId xmlns:p14="http://schemas.microsoft.com/office/powerpoint/2010/main" val="2733289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partnering with African American churches in your area.  You</a:t>
            </a:r>
            <a:r>
              <a:rPr lang="en-US" baseline="0" dirty="0" smtClean="0"/>
              <a:t> could host an event where you provide education and literature on ACP and how it will benefit them.  Again offering health education and literature will empower individuals.  To increase ACP participation in African American populations you must provide outreach!  We have to think outside of the box to engage the other and be willing to do the work!</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25</a:t>
            </a:fld>
            <a:endParaRPr lang="en-US"/>
          </a:p>
        </p:txBody>
      </p:sp>
    </p:spTree>
    <p:extLst>
      <p:ext uri="{BB962C8B-B14F-4D97-AF65-F5344CB8AC3E}">
        <p14:creationId xmlns:p14="http://schemas.microsoft.com/office/powerpoint/2010/main" val="2273519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credit: Bing Creative Commons</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27</a:t>
            </a:fld>
            <a:endParaRPr lang="en-US"/>
          </a:p>
        </p:txBody>
      </p:sp>
    </p:spTree>
    <p:extLst>
      <p:ext uri="{BB962C8B-B14F-4D97-AF65-F5344CB8AC3E}">
        <p14:creationId xmlns:p14="http://schemas.microsoft.com/office/powerpoint/2010/main" val="2668848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ways of</a:t>
            </a:r>
            <a:r>
              <a:rPr lang="en-US" baseline="0" dirty="0" smtClean="0"/>
              <a:t> responding to all patients not just African Americans.</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28</a:t>
            </a:fld>
            <a:endParaRPr lang="en-US"/>
          </a:p>
        </p:txBody>
      </p:sp>
    </p:spTree>
    <p:extLst>
      <p:ext uri="{BB962C8B-B14F-4D97-AF65-F5344CB8AC3E}">
        <p14:creationId xmlns:p14="http://schemas.microsoft.com/office/powerpoint/2010/main" val="3013463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ABCDE Communication Model (Koenig&amp;</a:t>
            </a:r>
            <a:r>
              <a:rPr lang="en-US" baseline="0" dirty="0" smtClean="0"/>
              <a:t> Gates-Williams as cited in Cain et al, 2018) utilizes an exploration of the patient’s cultural background to help with goals of care, assess for support and needs throughout treatment and encourage participation with the care plan.</a:t>
            </a:r>
            <a:endParaRPr lang="en-US" dirty="0" smtClean="0"/>
          </a:p>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29</a:t>
            </a:fld>
            <a:endParaRPr lang="en-US"/>
          </a:p>
        </p:txBody>
      </p:sp>
    </p:spTree>
    <p:extLst>
      <p:ext uri="{BB962C8B-B14F-4D97-AF65-F5344CB8AC3E}">
        <p14:creationId xmlns:p14="http://schemas.microsoft.com/office/powerpoint/2010/main" val="24781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invite you to participate here as we discuss the nest steps in each case that we present.  Please consider the nest steps for the Provider and the patient.</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30</a:t>
            </a:fld>
            <a:endParaRPr lang="en-US"/>
          </a:p>
        </p:txBody>
      </p:sp>
    </p:spTree>
    <p:extLst>
      <p:ext uri="{BB962C8B-B14F-4D97-AF65-F5344CB8AC3E}">
        <p14:creationId xmlns:p14="http://schemas.microsoft.com/office/powerpoint/2010/main" val="56169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ACP</a:t>
            </a:r>
            <a:r>
              <a:rPr lang="en-US" baseline="0" dirty="0" smtClean="0"/>
              <a:t> discussions may be difficult, overwhelming or frustrating for you and your patients. There is no perfect way to perform ACP.  Perfection doesn’t exist! I am hopeful that today’s talk with offer some encouragement for your continued work with this population.  </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3</a:t>
            </a:fld>
            <a:endParaRPr lang="en-US"/>
          </a:p>
        </p:txBody>
      </p:sp>
    </p:spTree>
    <p:extLst>
      <p:ext uri="{BB962C8B-B14F-4D97-AF65-F5344CB8AC3E}">
        <p14:creationId xmlns:p14="http://schemas.microsoft.com/office/powerpoint/2010/main" val="1006213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please consider the next steps for the provider</a:t>
            </a:r>
            <a:r>
              <a:rPr lang="en-US" baseline="0" dirty="0" smtClean="0"/>
              <a:t> and the patient.</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31</a:t>
            </a:fld>
            <a:endParaRPr lang="en-US"/>
          </a:p>
        </p:txBody>
      </p:sp>
    </p:spTree>
    <p:extLst>
      <p:ext uri="{BB962C8B-B14F-4D97-AF65-F5344CB8AC3E}">
        <p14:creationId xmlns:p14="http://schemas.microsoft.com/office/powerpoint/2010/main" val="4189970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those of you who are unfamiliar with this character, it is Amelia </a:t>
            </a:r>
            <a:r>
              <a:rPr lang="en-US" baseline="0" dirty="0" err="1" smtClean="0"/>
              <a:t>Bedelia</a:t>
            </a:r>
            <a:r>
              <a:rPr lang="en-US" baseline="0" dirty="0" smtClean="0"/>
              <a:t> a laughable and lovable children’s story book character that I highly recommend for young readers.  Amelia is know for being earnest, hard working and trying her absolute best even when the delivery of her efforts may have been a little bonkers.  Each one of you healthcare workers joining me today did your absolute best over the past year in the most challenging situations. I salute you, I thank you and I am privileged to work with you each and every single day.   </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32</a:t>
            </a:fld>
            <a:endParaRPr lang="en-US"/>
          </a:p>
        </p:txBody>
      </p:sp>
    </p:spTree>
    <p:extLst>
      <p:ext uri="{BB962C8B-B14F-4D97-AF65-F5344CB8AC3E}">
        <p14:creationId xmlns:p14="http://schemas.microsoft.com/office/powerpoint/2010/main" val="249392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so much for joining me</a:t>
            </a:r>
            <a:r>
              <a:rPr lang="en-US" baseline="0" dirty="0" smtClean="0"/>
              <a:t> today!</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33</a:t>
            </a:fld>
            <a:endParaRPr lang="en-US"/>
          </a:p>
        </p:txBody>
      </p:sp>
    </p:spTree>
    <p:extLst>
      <p:ext uri="{BB962C8B-B14F-4D97-AF65-F5344CB8AC3E}">
        <p14:creationId xmlns:p14="http://schemas.microsoft.com/office/powerpoint/2010/main" val="1147592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Title slide uses CAPC Brand Blue + a Darker Blue</a:t>
            </a:r>
          </a:p>
          <a:p>
            <a:r>
              <a:rPr lang="en-US" dirty="0"/>
              <a:t>The</a:t>
            </a:r>
            <a:r>
              <a:rPr lang="en-US" baseline="0" dirty="0"/>
              <a:t> F</a:t>
            </a:r>
            <a:r>
              <a:rPr lang="en-US" dirty="0"/>
              <a:t>ont</a:t>
            </a:r>
            <a:r>
              <a:rPr lang="en-US" baseline="0" dirty="0"/>
              <a:t> is </a:t>
            </a:r>
            <a:r>
              <a:rPr lang="en-US" dirty="0"/>
              <a:t>Arial throughout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41</a:t>
            </a:fld>
            <a:endParaRPr lang="en-US"/>
          </a:p>
        </p:txBody>
      </p:sp>
    </p:spTree>
    <p:extLst>
      <p:ext uri="{BB962C8B-B14F-4D97-AF65-F5344CB8AC3E}">
        <p14:creationId xmlns:p14="http://schemas.microsoft.com/office/powerpoint/2010/main" val="179412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covering a lot of information today and</a:t>
            </a:r>
            <a:r>
              <a:rPr lang="en-US" baseline="0" dirty="0" smtClean="0"/>
              <a:t> I’m hopeful that you will be able to integrate this material into your respective practices or at least consider them.  I wanted this presentation to be engaging and interactive and I’m humbled and extremely grateful for your participation today.</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4</a:t>
            </a:fld>
            <a:endParaRPr lang="en-US"/>
          </a:p>
        </p:txBody>
      </p:sp>
    </p:spTree>
    <p:extLst>
      <p:ext uri="{BB962C8B-B14F-4D97-AF65-F5344CB8AC3E}">
        <p14:creationId xmlns:p14="http://schemas.microsoft.com/office/powerpoint/2010/main" val="374746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first poll question for everyone.</a:t>
            </a:r>
            <a:r>
              <a:rPr lang="en-US" baseline="0" dirty="0" smtClean="0"/>
              <a:t>  Thank you for participating!</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5</a:t>
            </a:fld>
            <a:endParaRPr lang="en-US"/>
          </a:p>
        </p:txBody>
      </p:sp>
    </p:spTree>
    <p:extLst>
      <p:ext uri="{BB962C8B-B14F-4D97-AF65-F5344CB8AC3E}">
        <p14:creationId xmlns:p14="http://schemas.microsoft.com/office/powerpoint/2010/main" val="393908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a:t>
            </a:r>
            <a:r>
              <a:rPr lang="en-US" baseline="0" dirty="0" smtClean="0"/>
              <a:t> </a:t>
            </a:r>
            <a:r>
              <a:rPr lang="en-US" dirty="0" smtClean="0"/>
              <a:t>second polling question.  Please answer honestly and thanks</a:t>
            </a:r>
            <a:r>
              <a:rPr lang="en-US" baseline="0" dirty="0" smtClean="0"/>
              <a:t> again for participating.</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6</a:t>
            </a:fld>
            <a:endParaRPr lang="en-US"/>
          </a:p>
        </p:txBody>
      </p:sp>
    </p:spTree>
    <p:extLst>
      <p:ext uri="{BB962C8B-B14F-4D97-AF65-F5344CB8AC3E}">
        <p14:creationId xmlns:p14="http://schemas.microsoft.com/office/powerpoint/2010/main" val="84237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recognize that some of the participants may not be tasked</a:t>
            </a:r>
            <a:r>
              <a:rPr lang="en-US" baseline="0" dirty="0" smtClean="0"/>
              <a:t> with Advance Care planning in their respective role.  Please answer N/A if this speaks to you.</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7</a:t>
            </a:fld>
            <a:endParaRPr lang="en-US"/>
          </a:p>
        </p:txBody>
      </p:sp>
    </p:spTree>
    <p:extLst>
      <p:ext uri="{BB962C8B-B14F-4D97-AF65-F5344CB8AC3E}">
        <p14:creationId xmlns:p14="http://schemas.microsoft.com/office/powerpoint/2010/main" val="165568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 have the N/A option if you are</a:t>
            </a:r>
            <a:r>
              <a:rPr lang="en-US" baseline="0" dirty="0" smtClean="0"/>
              <a:t> not tasked with this work or role. Thanks for completing the poll!</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8</a:t>
            </a:fld>
            <a:endParaRPr lang="en-US"/>
          </a:p>
        </p:txBody>
      </p:sp>
    </p:spTree>
    <p:extLst>
      <p:ext uri="{BB962C8B-B14F-4D97-AF65-F5344CB8AC3E}">
        <p14:creationId xmlns:p14="http://schemas.microsoft.com/office/powerpoint/2010/main" val="297961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I will give</a:t>
            </a:r>
            <a:r>
              <a:rPr lang="en-US" baseline="0" dirty="0" smtClean="0"/>
              <a:t> a brief overview on Advance Care Planning.  We’ll look at some data and discuss barriers to completion </a:t>
            </a:r>
            <a:endParaRPr lang="en-US" dirty="0"/>
          </a:p>
        </p:txBody>
      </p:sp>
      <p:sp>
        <p:nvSpPr>
          <p:cNvPr id="4" name="Slide Number Placeholder 3"/>
          <p:cNvSpPr>
            <a:spLocks noGrp="1"/>
          </p:cNvSpPr>
          <p:nvPr>
            <p:ph type="sldNum" sz="quarter" idx="10"/>
          </p:nvPr>
        </p:nvSpPr>
        <p:spPr/>
        <p:txBody>
          <a:bodyPr/>
          <a:lstStyle/>
          <a:p>
            <a:fld id="{4F7223A5-CA98-634F-8283-D38C8A151996}" type="slidenum">
              <a:rPr lang="en-US" smtClean="0"/>
              <a:t>9</a:t>
            </a:fld>
            <a:endParaRPr lang="en-US"/>
          </a:p>
        </p:txBody>
      </p:sp>
    </p:spTree>
    <p:extLst>
      <p:ext uri="{BB962C8B-B14F-4D97-AF65-F5344CB8AC3E}">
        <p14:creationId xmlns:p14="http://schemas.microsoft.com/office/powerpoint/2010/main" val="1155978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764A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7086"/>
            <a:ext cx="7772400" cy="1470025"/>
          </a:xfrm>
          <a:noFill/>
          <a:ln>
            <a:noFill/>
          </a:ln>
        </p:spPr>
        <p:txBody>
          <a:bodyPr/>
          <a:lstStyle>
            <a:lvl1pPr algn="l">
              <a:defRPr b="1" i="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2157111"/>
            <a:ext cx="7772400" cy="1752600"/>
          </a:xfrm>
        </p:spPr>
        <p:txBody>
          <a:bodyPr/>
          <a:lstStyle>
            <a:lvl1pPr marL="0" indent="0" algn="l">
              <a:buNone/>
              <a:defRPr sz="27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427302" y="6238116"/>
            <a:ext cx="1652814" cy="365125"/>
          </a:xfrm>
          <a:prstGeom prst="rect">
            <a:avLst/>
          </a:prstGeom>
        </p:spPr>
        <p:txBody>
          <a:bodyPr/>
          <a:lstStyle/>
          <a:p>
            <a:fld id="{98ABB4F7-02F0-434C-98E5-7887382A7352}" type="datetime1">
              <a:rPr lang="en-US" smtClean="0"/>
              <a:t>7/16/2021</a:t>
            </a:fld>
            <a:endParaRPr lang="en-US" dirty="0"/>
          </a:p>
        </p:txBody>
      </p:sp>
      <p:sp>
        <p:nvSpPr>
          <p:cNvPr id="5" name="Footer Placeholder 4"/>
          <p:cNvSpPr>
            <a:spLocks noGrp="1"/>
          </p:cNvSpPr>
          <p:nvPr>
            <p:ph type="ftr" sz="quarter" idx="11"/>
          </p:nvPr>
        </p:nvSpPr>
        <p:spPr>
          <a:xfrm>
            <a:off x="1369557" y="6238116"/>
            <a:ext cx="2022759" cy="365125"/>
          </a:xfrm>
          <a:prstGeom prst="rect">
            <a:avLst/>
          </a:prstGeom>
        </p:spPr>
        <p:txBody>
          <a:bodyPr/>
          <a:lstStyle/>
          <a:p>
            <a:endParaRPr lang="en-US"/>
          </a:p>
        </p:txBody>
      </p:sp>
      <p:sp>
        <p:nvSpPr>
          <p:cNvPr id="10" name="TextBox 9"/>
          <p:cNvSpPr txBox="1"/>
          <p:nvPr userDrawn="1"/>
        </p:nvSpPr>
        <p:spPr>
          <a:xfrm>
            <a:off x="7162800" y="6477000"/>
            <a:ext cx="184666" cy="369332"/>
          </a:xfrm>
          <a:prstGeom prst="rect">
            <a:avLst/>
          </a:prstGeom>
          <a:noFill/>
        </p:spPr>
        <p:txBody>
          <a:bodyPr wrap="none" rtlCol="0">
            <a:spAutoFit/>
          </a:bodyPr>
          <a:lstStyle/>
          <a:p>
            <a:endParaRPr lang="en-US" dirty="0"/>
          </a:p>
        </p:txBody>
      </p:sp>
      <p:sp>
        <p:nvSpPr>
          <p:cNvPr id="12" name="Rectangle 11"/>
          <p:cNvSpPr/>
          <p:nvPr userDrawn="1"/>
        </p:nvSpPr>
        <p:spPr>
          <a:xfrm>
            <a:off x="2" y="5169557"/>
            <a:ext cx="9143999" cy="1688443"/>
          </a:xfrm>
          <a:prstGeom prst="rect">
            <a:avLst/>
          </a:prstGeom>
          <a:solidFill>
            <a:srgbClr val="128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pic>
        <p:nvPicPr>
          <p:cNvPr id="13" name="Picture 12" descr="CAPC-white-logo_001-01-Hom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6448" y="5561247"/>
            <a:ext cx="1624892" cy="919424"/>
          </a:xfrm>
          <a:prstGeom prst="rect">
            <a:avLst/>
          </a:prstGeom>
        </p:spPr>
      </p:pic>
    </p:spTree>
    <p:extLst>
      <p:ext uri="{BB962C8B-B14F-4D97-AF65-F5344CB8AC3E}">
        <p14:creationId xmlns:p14="http://schemas.microsoft.com/office/powerpoint/2010/main" val="32942273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409558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3787314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248031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75556"/>
            <a:ext cx="8229600" cy="3813144"/>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189678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l"/>
            <a:fld id="{5C06C424-E783-2A4B-A49B-6E477786D520}" type="slidenum">
              <a:rPr lang="en-US" smtClean="0"/>
              <a:pPr algn="l"/>
              <a:t>‹#›</a:t>
            </a:fld>
            <a:endParaRPr lang="en-US" dirty="0"/>
          </a:p>
        </p:txBody>
      </p:sp>
      <p:sp>
        <p:nvSpPr>
          <p:cNvPr id="4" name="Content Placeholder 2"/>
          <p:cNvSpPr>
            <a:spLocks noGrp="1"/>
          </p:cNvSpPr>
          <p:nvPr>
            <p:ph idx="1"/>
          </p:nvPr>
        </p:nvSpPr>
        <p:spPr>
          <a:xfrm>
            <a:off x="457200" y="1947334"/>
            <a:ext cx="8229600" cy="3841367"/>
          </a:xfrm>
        </p:spPr>
        <p:txBody>
          <a:bodyPr>
            <a:normAutofit/>
          </a:bodyPr>
          <a:lstStyle>
            <a:lvl1pPr marL="0" indent="0">
              <a:lnSpc>
                <a:spcPct val="120000"/>
              </a:lnSpc>
              <a:buNone/>
              <a:defRPr sz="2800" baseline="0"/>
            </a:lvl1pPr>
          </a:lstStyle>
          <a:p>
            <a:pPr marL="0" indent="0">
              <a:buNone/>
            </a:pPr>
            <a:endParaRPr lang="en-US" dirty="0">
              <a:solidFill>
                <a:srgbClr val="000000"/>
              </a:solidFill>
            </a:endParaRPr>
          </a:p>
        </p:txBody>
      </p:sp>
    </p:spTree>
    <p:extLst>
      <p:ext uri="{BB962C8B-B14F-4D97-AF65-F5344CB8AC3E}">
        <p14:creationId xmlns:p14="http://schemas.microsoft.com/office/powerpoint/2010/main" val="337633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140547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409498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325926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p>
            <a:pPr algn="l"/>
            <a:fld id="{5C06C424-E783-2A4B-A49B-6E477786D520}" type="slidenum">
              <a:rPr lang="en-US" smtClean="0"/>
              <a:pPr algn="l"/>
              <a:t>‹#›</a:t>
            </a:fld>
            <a:endParaRPr lang="en-US" dirty="0"/>
          </a:p>
        </p:txBody>
      </p:sp>
      <p:sp>
        <p:nvSpPr>
          <p:cNvPr id="4" name="Content Placeholder 2"/>
          <p:cNvSpPr>
            <a:spLocks noGrp="1"/>
          </p:cNvSpPr>
          <p:nvPr>
            <p:ph idx="1"/>
          </p:nvPr>
        </p:nvSpPr>
        <p:spPr>
          <a:xfrm>
            <a:off x="457200" y="1876777"/>
            <a:ext cx="8229600" cy="3911923"/>
          </a:xfrm>
        </p:spPr>
        <p:txBody>
          <a:bodyPr/>
          <a:lstStyle>
            <a:lvl1pPr marL="0" indent="0">
              <a:lnSpc>
                <a:spcPts val="4740"/>
              </a:lnSpc>
              <a:buNone/>
              <a:defRPr baseline="0"/>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30334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366127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pPr algn="l"/>
            <a:fld id="{5C06C424-E783-2A4B-A49B-6E477786D520}" type="slidenum">
              <a:rPr lang="en-US" smtClean="0"/>
              <a:pPr algn="l"/>
              <a:t>‹#›</a:t>
            </a:fld>
            <a:endParaRPr lang="en-US" dirty="0"/>
          </a:p>
        </p:txBody>
      </p:sp>
    </p:spTree>
    <p:extLst>
      <p:ext uri="{BB962C8B-B14F-4D97-AF65-F5344CB8AC3E}">
        <p14:creationId xmlns:p14="http://schemas.microsoft.com/office/powerpoint/2010/main" val="308807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20113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2286001"/>
            <a:ext cx="8229600" cy="35027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79097" y="6223797"/>
            <a:ext cx="473347" cy="38403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5C06C424-E783-2A4B-A49B-6E477786D520}" type="slidenum">
              <a:rPr lang="en-US" smtClean="0"/>
              <a:pPr algn="l"/>
              <a:t>‹#›</a:t>
            </a:fld>
            <a:endParaRPr lang="en-US" dirty="0"/>
          </a:p>
        </p:txBody>
      </p:sp>
      <p:pic>
        <p:nvPicPr>
          <p:cNvPr id="8" name="Picture 7" descr="capc-side-01.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09767" y="5970686"/>
            <a:ext cx="2268584" cy="895415"/>
          </a:xfrm>
          <a:prstGeom prst="rect">
            <a:avLst/>
          </a:prstGeom>
        </p:spPr>
      </p:pic>
    </p:spTree>
    <p:extLst>
      <p:ext uri="{BB962C8B-B14F-4D97-AF65-F5344CB8AC3E}">
        <p14:creationId xmlns:p14="http://schemas.microsoft.com/office/powerpoint/2010/main" val="12452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457200" rtl="0" eaLnBrk="1" latinLnBrk="0" hangingPunct="1">
        <a:spcBef>
          <a:spcPct val="0"/>
        </a:spcBef>
        <a:buNone/>
        <a:defRPr sz="4400" b="1" i="0" kern="1200">
          <a:solidFill>
            <a:srgbClr val="118ED9"/>
          </a:solidFill>
          <a:latin typeface="+mj-lt"/>
          <a:ea typeface="+mj-ea"/>
          <a:cs typeface="+mj-cs"/>
        </a:defRPr>
      </a:lvl1pPr>
    </p:titleStyle>
    <p:bodyStyle>
      <a:lvl1pPr marL="342900" indent="-342900" algn="l" defTabSz="457200" rtl="0" eaLnBrk="1" latinLnBrk="0" hangingPunct="1">
        <a:lnSpc>
          <a:spcPct val="120000"/>
        </a:lnSpc>
        <a:spcBef>
          <a:spcPct val="20000"/>
        </a:spcBef>
        <a:buClr>
          <a:srgbClr val="157ACF"/>
        </a:buClr>
        <a:buSzPct val="80000"/>
        <a:buFont typeface="Lucida Grande"/>
        <a:buChar char="➔"/>
        <a:defRPr sz="320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cdc.gov/agi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Advance Care Planning and African Americans</a:t>
            </a:r>
            <a:endParaRPr lang="en-US" dirty="0"/>
          </a:p>
        </p:txBody>
      </p:sp>
      <p:sp>
        <p:nvSpPr>
          <p:cNvPr id="5" name="Subtitle 4"/>
          <p:cNvSpPr>
            <a:spLocks noGrp="1"/>
          </p:cNvSpPr>
          <p:nvPr>
            <p:ph type="subTitle" idx="1"/>
          </p:nvPr>
        </p:nvSpPr>
        <p:spPr/>
        <p:txBody>
          <a:bodyPr>
            <a:normAutofit fontScale="92500"/>
          </a:bodyPr>
          <a:lstStyle/>
          <a:p>
            <a:r>
              <a:rPr lang="en-US" dirty="0" smtClean="0"/>
              <a:t>Rev. Moneka A. Thompson, M.Div., MA, BCC, NCC</a:t>
            </a:r>
            <a:r>
              <a:rPr lang="en-US" dirty="0"/>
              <a:t/>
            </a:r>
            <a:br>
              <a:rPr lang="en-US" dirty="0"/>
            </a:br>
            <a:r>
              <a:rPr lang="en-US" dirty="0" smtClean="0"/>
              <a:t>Staff Chaplain, UAB Medicine</a:t>
            </a:r>
          </a:p>
          <a:p>
            <a:r>
              <a:rPr lang="en-US" sz="1800" dirty="0"/>
              <a:t/>
            </a:r>
            <a:br>
              <a:rPr lang="en-US" sz="1800" dirty="0"/>
            </a:br>
            <a:r>
              <a:rPr lang="en-US" sz="1800" dirty="0" smtClean="0"/>
              <a:t>July 16, 2021</a:t>
            </a:r>
            <a:endParaRPr lang="en-US" sz="1800" dirty="0"/>
          </a:p>
        </p:txBody>
      </p:sp>
    </p:spTree>
    <p:extLst>
      <p:ext uri="{BB962C8B-B14F-4D97-AF65-F5344CB8AC3E}">
        <p14:creationId xmlns:p14="http://schemas.microsoft.com/office/powerpoint/2010/main" val="218542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Advance Care Planning?</a:t>
            </a:r>
            <a:endParaRPr lang="en-US" dirty="0"/>
          </a:p>
        </p:txBody>
      </p:sp>
      <p:sp>
        <p:nvSpPr>
          <p:cNvPr id="6" name="Text Placeholder 5"/>
          <p:cNvSpPr>
            <a:spLocks noGrp="1"/>
          </p:cNvSpPr>
          <p:nvPr>
            <p:ph type="body" idx="1"/>
          </p:nvPr>
        </p:nvSpPr>
        <p:spPr/>
        <p:txBody>
          <a:bodyPr/>
          <a:lstStyle/>
          <a:p>
            <a:r>
              <a:rPr lang="en-US" dirty="0" smtClean="0"/>
              <a:t>Overview</a:t>
            </a:r>
            <a:endParaRPr lang="en-US" dirty="0"/>
          </a:p>
        </p:txBody>
      </p:sp>
      <p:sp>
        <p:nvSpPr>
          <p:cNvPr id="3" name="Content Placeholder 2"/>
          <p:cNvSpPr>
            <a:spLocks noGrp="1"/>
          </p:cNvSpPr>
          <p:nvPr>
            <p:ph sz="half" idx="2"/>
          </p:nvPr>
        </p:nvSpPr>
        <p:spPr/>
        <p:txBody>
          <a:bodyPr/>
          <a:lstStyle/>
          <a:p>
            <a:r>
              <a:rPr lang="en-US" dirty="0" smtClean="0"/>
              <a:t>It seeks to honor medical treatment preferences for persons facing life-limiting illnesses</a:t>
            </a:r>
          </a:p>
          <a:p>
            <a:r>
              <a:rPr lang="en-US" dirty="0" smtClean="0"/>
              <a:t>Attempts to improve quality of life and prevent unwanted care</a:t>
            </a:r>
          </a:p>
          <a:p>
            <a:endParaRPr lang="en-US" dirty="0"/>
          </a:p>
        </p:txBody>
      </p:sp>
      <p:sp>
        <p:nvSpPr>
          <p:cNvPr id="7" name="Text Placeholder 6"/>
          <p:cNvSpPr>
            <a:spLocks noGrp="1"/>
          </p:cNvSpPr>
          <p:nvPr>
            <p:ph type="body" sz="quarter" idx="3"/>
          </p:nvPr>
        </p:nvSpPr>
        <p:spPr/>
        <p:txBody>
          <a:bodyPr/>
          <a:lstStyle/>
          <a:p>
            <a:r>
              <a:rPr lang="en-US" dirty="0" smtClean="0"/>
              <a:t>Types of ACP</a:t>
            </a:r>
            <a:endParaRPr lang="en-US" dirty="0"/>
          </a:p>
        </p:txBody>
      </p:sp>
      <p:sp>
        <p:nvSpPr>
          <p:cNvPr id="8" name="Content Placeholder 7"/>
          <p:cNvSpPr>
            <a:spLocks noGrp="1"/>
          </p:cNvSpPr>
          <p:nvPr>
            <p:ph sz="quarter" idx="4"/>
          </p:nvPr>
        </p:nvSpPr>
        <p:spPr/>
        <p:txBody>
          <a:bodyPr/>
          <a:lstStyle/>
          <a:p>
            <a:r>
              <a:rPr lang="en-US" dirty="0" smtClean="0"/>
              <a:t>Advance Directives: Living Will, Durable Power of Attorney for Health Care, or Health Care  Proxy</a:t>
            </a:r>
          </a:p>
          <a:p>
            <a:r>
              <a:rPr lang="en-US" dirty="0" smtClean="0"/>
              <a:t>DNAR, DNI</a:t>
            </a:r>
          </a:p>
          <a:p>
            <a:r>
              <a:rPr lang="en-US" dirty="0" smtClean="0"/>
              <a:t>POLST</a:t>
            </a:r>
          </a:p>
          <a:p>
            <a:pPr marL="0" indent="0">
              <a:buNone/>
            </a:pPr>
            <a:r>
              <a:rPr lang="en-US" sz="1200" dirty="0" smtClean="0"/>
              <a:t>(Benson &amp; Aldrich, 2012; Carr &amp; </a:t>
            </a:r>
            <a:r>
              <a:rPr lang="en-US" sz="1200" dirty="0" err="1" smtClean="0"/>
              <a:t>Luth</a:t>
            </a:r>
            <a:r>
              <a:rPr lang="en-US" sz="1200" dirty="0" smtClean="0"/>
              <a:t>, 2017; polst.org</a:t>
            </a:r>
            <a:endParaRPr lang="en-US" sz="1200"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10</a:t>
            </a:fld>
            <a:endParaRPr lang="en-US" dirty="0"/>
          </a:p>
        </p:txBody>
      </p:sp>
    </p:spTree>
    <p:extLst>
      <p:ext uri="{BB962C8B-B14F-4D97-AF65-F5344CB8AC3E}">
        <p14:creationId xmlns:p14="http://schemas.microsoft.com/office/powerpoint/2010/main" val="139319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Who is involved with ACP?</a:t>
            </a:r>
            <a:endParaRPr lang="en-US" dirty="0"/>
          </a:p>
        </p:txBody>
      </p:sp>
      <p:sp>
        <p:nvSpPr>
          <p:cNvPr id="7" name="Slide Number Placeholder 6"/>
          <p:cNvSpPr>
            <a:spLocks noGrp="1"/>
          </p:cNvSpPr>
          <p:nvPr>
            <p:ph type="sldNum" sz="quarter" idx="10"/>
          </p:nvPr>
        </p:nvSpPr>
        <p:spPr/>
        <p:txBody>
          <a:bodyPr/>
          <a:lstStyle/>
          <a:p>
            <a:pPr algn="l"/>
            <a:fld id="{5C06C424-E783-2A4B-A49B-6E477786D520}" type="slidenum">
              <a:rPr lang="en-US" smtClean="0"/>
              <a:pPr algn="l"/>
              <a:t>11</a:t>
            </a:fld>
            <a:endParaRPr lang="en-US" dirty="0"/>
          </a:p>
        </p:txBody>
      </p:sp>
      <p:pic>
        <p:nvPicPr>
          <p:cNvPr id="10" name="Content Placeholder 5" descr="Advance Care Planning - Murray PH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5159" y="1078522"/>
            <a:ext cx="4639315" cy="4846320"/>
          </a:xfrm>
        </p:spPr>
      </p:pic>
    </p:spTree>
    <p:extLst>
      <p:ext uri="{BB962C8B-B14F-4D97-AF65-F5344CB8AC3E}">
        <p14:creationId xmlns:p14="http://schemas.microsoft.com/office/powerpoint/2010/main" val="2888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Patient Self-Determination Act</a:t>
            </a:r>
            <a:br>
              <a:rPr lang="en-US" dirty="0" smtClean="0"/>
            </a:br>
            <a:r>
              <a:rPr lang="en-US" dirty="0" smtClean="0"/>
              <a:t>(PSDA)</a:t>
            </a:r>
            <a:endParaRPr lang="en-US" dirty="0"/>
          </a:p>
        </p:txBody>
      </p:sp>
      <p:sp>
        <p:nvSpPr>
          <p:cNvPr id="9" name="Content Placeholder 8"/>
          <p:cNvSpPr>
            <a:spLocks noGrp="1"/>
          </p:cNvSpPr>
          <p:nvPr>
            <p:ph sz="half" idx="1"/>
          </p:nvPr>
        </p:nvSpPr>
        <p:spPr/>
        <p:txBody>
          <a:bodyPr>
            <a:normAutofit lnSpcReduction="10000"/>
          </a:bodyPr>
          <a:lstStyle/>
          <a:p>
            <a:r>
              <a:rPr lang="en-US" dirty="0" smtClean="0"/>
              <a:t>Origins of ACP</a:t>
            </a:r>
          </a:p>
          <a:p>
            <a:r>
              <a:rPr lang="en-US" dirty="0" smtClean="0"/>
              <a:t>Passed in 1990</a:t>
            </a:r>
          </a:p>
          <a:p>
            <a:r>
              <a:rPr lang="en-US" dirty="0" smtClean="0"/>
              <a:t>Requires all health care organizations to ask or provide information on Advance Directives</a:t>
            </a:r>
          </a:p>
          <a:p>
            <a:pPr marL="0" indent="0">
              <a:buNone/>
            </a:pPr>
            <a:endParaRPr lang="en-US" dirty="0"/>
          </a:p>
          <a:p>
            <a:pPr marL="0" indent="0">
              <a:buNone/>
            </a:pPr>
            <a:r>
              <a:rPr lang="en-US" sz="1400" dirty="0" smtClean="0"/>
              <a:t>(Carr &amp; </a:t>
            </a:r>
            <a:r>
              <a:rPr lang="en-US" sz="1400" dirty="0" err="1" smtClean="0"/>
              <a:t>Luth</a:t>
            </a:r>
            <a:r>
              <a:rPr lang="en-US" sz="1400" dirty="0" smtClean="0"/>
              <a:t>, 2017)</a:t>
            </a:r>
            <a:endParaRPr lang="en-US" sz="1400" dirty="0"/>
          </a:p>
        </p:txBody>
      </p:sp>
      <p:sp>
        <p:nvSpPr>
          <p:cNvPr id="7" name="Slide Number Placeholder 6"/>
          <p:cNvSpPr>
            <a:spLocks noGrp="1"/>
          </p:cNvSpPr>
          <p:nvPr>
            <p:ph type="sldNum" sz="quarter" idx="10"/>
          </p:nvPr>
        </p:nvSpPr>
        <p:spPr/>
        <p:txBody>
          <a:bodyPr/>
          <a:lstStyle/>
          <a:p>
            <a:pPr algn="l"/>
            <a:fld id="{5C06C424-E783-2A4B-A49B-6E477786D520}" type="slidenum">
              <a:rPr lang="en-US" smtClean="0"/>
              <a:pPr algn="l"/>
              <a:t>12</a:t>
            </a:fld>
            <a:endParaRPr lang="en-US" dirty="0"/>
          </a:p>
        </p:txBody>
      </p:sp>
      <p:pic>
        <p:nvPicPr>
          <p:cNvPr id="2050" name="Picture 2" descr="C:\Users\Owner\AppData\Local\Microsoft\Windows\INetCache\IE\9VEZ9J82\deleted-2754_patient-self-determination-act.75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67843" y="1600200"/>
            <a:ext cx="319931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Renewed Interest in ACP</a:t>
            </a:r>
            <a:endParaRPr lang="en-US" dirty="0"/>
          </a:p>
        </p:txBody>
      </p:sp>
      <p:sp>
        <p:nvSpPr>
          <p:cNvPr id="3" name="Content Placeholder 2"/>
          <p:cNvSpPr>
            <a:spLocks noGrp="1"/>
          </p:cNvSpPr>
          <p:nvPr>
            <p:ph sz="half" idx="1"/>
          </p:nvPr>
        </p:nvSpPr>
        <p:spPr/>
        <p:txBody>
          <a:bodyPr/>
          <a:lstStyle/>
          <a:p>
            <a:r>
              <a:rPr lang="en-US" b="1" dirty="0" smtClean="0"/>
              <a:t>2016 Medicare</a:t>
            </a:r>
            <a:r>
              <a:rPr lang="en-US" dirty="0" smtClean="0"/>
              <a:t> changed their policies to allow physician reimbursement for advance care planning counseling with the terminally ill.</a:t>
            </a:r>
          </a:p>
          <a:p>
            <a:pPr marL="0" indent="0">
              <a:buNone/>
            </a:pPr>
            <a:r>
              <a:rPr lang="en-US" sz="1600" b="1" dirty="0" smtClean="0"/>
              <a:t>(Yadav et al, 2017; </a:t>
            </a:r>
            <a:r>
              <a:rPr lang="en-US" sz="1600" b="1" dirty="0" err="1" smtClean="0"/>
              <a:t>Carr</a:t>
            </a:r>
            <a:r>
              <a:rPr lang="en-US" sz="1600" b="1" dirty="0" smtClean="0"/>
              <a:t> &amp; </a:t>
            </a:r>
            <a:r>
              <a:rPr lang="en-US" sz="1600" b="1" dirty="0" err="1" smtClean="0"/>
              <a:t>Luth</a:t>
            </a:r>
            <a:r>
              <a:rPr lang="en-US" sz="1600" b="1" dirty="0" smtClean="0"/>
              <a:t>, 2017)</a:t>
            </a:r>
            <a:endParaRPr lang="en-US" sz="1600" b="1"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13</a:t>
            </a:fld>
            <a:endParaRPr lang="en-US" dirty="0"/>
          </a:p>
        </p:txBody>
      </p:sp>
      <p:pic>
        <p:nvPicPr>
          <p:cNvPr id="1026" name="Picture 2" descr="C:\Users\Owner\AppData\Local\Microsoft\Windows\INetCache\IE\2ESFV99K\ms5g3nn3-1391052308[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868423"/>
            <a:ext cx="4038600" cy="198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9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ACP in the Numbers</a:t>
            </a:r>
            <a:endParaRPr lang="en-US" dirty="0"/>
          </a:p>
        </p:txBody>
      </p:sp>
      <p:sp>
        <p:nvSpPr>
          <p:cNvPr id="10" name="Content Placeholder 9"/>
          <p:cNvSpPr>
            <a:spLocks noGrp="1"/>
          </p:cNvSpPr>
          <p:nvPr>
            <p:ph idx="1"/>
          </p:nvPr>
        </p:nvSpPr>
        <p:spPr/>
        <p:txBody>
          <a:bodyPr>
            <a:normAutofit fontScale="85000" lnSpcReduction="20000"/>
          </a:bodyPr>
          <a:lstStyle/>
          <a:p>
            <a:pPr>
              <a:buFont typeface="Wingdings" pitchFamily="2" charset="2"/>
              <a:buChar char="v"/>
            </a:pPr>
            <a:r>
              <a:rPr lang="en-US" dirty="0" smtClean="0"/>
              <a:t>Less than </a:t>
            </a:r>
            <a:r>
              <a:rPr lang="en-US" b="1" dirty="0" smtClean="0">
                <a:solidFill>
                  <a:schemeClr val="accent6"/>
                </a:solidFill>
              </a:rPr>
              <a:t>25%</a:t>
            </a:r>
            <a:r>
              <a:rPr lang="en-US" dirty="0" smtClean="0"/>
              <a:t> of African Americans have completed an Advance Directive</a:t>
            </a:r>
          </a:p>
          <a:p>
            <a:pPr>
              <a:buFont typeface="Wingdings" pitchFamily="2" charset="2"/>
              <a:buChar char="v"/>
            </a:pPr>
            <a:r>
              <a:rPr lang="en-US" b="1" dirty="0" smtClean="0">
                <a:solidFill>
                  <a:schemeClr val="tx2"/>
                </a:solidFill>
              </a:rPr>
              <a:t>43.9%</a:t>
            </a:r>
            <a:r>
              <a:rPr lang="en-US" dirty="0" smtClean="0"/>
              <a:t> of African Americans have had informal ACP discussions</a:t>
            </a:r>
          </a:p>
          <a:p>
            <a:pPr>
              <a:buFont typeface="Wingdings" pitchFamily="2" charset="2"/>
              <a:buChar char="v"/>
            </a:pPr>
            <a:r>
              <a:rPr lang="en-US" dirty="0" smtClean="0"/>
              <a:t>ACP rates increased from </a:t>
            </a:r>
            <a:r>
              <a:rPr lang="en-US" b="1" dirty="0" smtClean="0">
                <a:solidFill>
                  <a:schemeClr val="accent4"/>
                </a:solidFill>
              </a:rPr>
              <a:t>16%</a:t>
            </a:r>
            <a:r>
              <a:rPr lang="en-US" dirty="0" smtClean="0"/>
              <a:t> in 1990 to </a:t>
            </a:r>
            <a:r>
              <a:rPr lang="en-US" b="1" dirty="0" smtClean="0">
                <a:solidFill>
                  <a:schemeClr val="accent2"/>
                </a:solidFill>
              </a:rPr>
              <a:t>35%</a:t>
            </a:r>
            <a:r>
              <a:rPr lang="en-US" dirty="0" smtClean="0"/>
              <a:t> in 2003</a:t>
            </a:r>
          </a:p>
          <a:p>
            <a:pPr>
              <a:buFont typeface="Wingdings" pitchFamily="2" charset="2"/>
              <a:buChar char="v"/>
            </a:pPr>
            <a:r>
              <a:rPr lang="en-US" b="1" dirty="0" smtClean="0">
                <a:solidFill>
                  <a:srgbClr val="002060"/>
                </a:solidFill>
              </a:rPr>
              <a:t>⅓</a:t>
            </a:r>
            <a:r>
              <a:rPr lang="en-US" dirty="0" smtClean="0">
                <a:solidFill>
                  <a:srgbClr val="FFFF00"/>
                </a:solidFill>
              </a:rPr>
              <a:t> </a:t>
            </a:r>
            <a:r>
              <a:rPr lang="en-US" dirty="0" smtClean="0"/>
              <a:t>of Americans report completion of an Advance Directive </a:t>
            </a:r>
            <a:r>
              <a:rPr lang="en-US" sz="1200" dirty="0" smtClean="0"/>
              <a:t>(Van </a:t>
            </a:r>
            <a:r>
              <a:rPr lang="en-US" sz="1200" dirty="0" err="1" smtClean="0"/>
              <a:t>Scoy</a:t>
            </a:r>
            <a:r>
              <a:rPr lang="en-US" sz="1200" dirty="0" smtClean="0"/>
              <a:t> et al, 2020; </a:t>
            </a:r>
            <a:r>
              <a:rPr lang="en-US" sz="1200" dirty="0" err="1" smtClean="0"/>
              <a:t>Yadav</a:t>
            </a:r>
            <a:r>
              <a:rPr lang="en-US" sz="1200" dirty="0" smtClean="0"/>
              <a:t> et al, 2017; Benson &amp; Aldrich, 2012; Carr &amp; </a:t>
            </a:r>
            <a:r>
              <a:rPr lang="en-US" sz="1200" dirty="0" err="1" smtClean="0"/>
              <a:t>Luth</a:t>
            </a:r>
            <a:r>
              <a:rPr lang="en-US" sz="1200" dirty="0" smtClean="0"/>
              <a:t>, 2017)</a:t>
            </a: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marL="914400" lvl="1" indent="-514350">
              <a:buFont typeface="+mj-lt"/>
              <a:buAutoNum type="alphaLcParenR"/>
            </a:pPr>
            <a:endParaRPr lang="en-US" dirty="0"/>
          </a:p>
        </p:txBody>
      </p:sp>
      <p:sp>
        <p:nvSpPr>
          <p:cNvPr id="7" name="Slide Number Placeholder 6"/>
          <p:cNvSpPr>
            <a:spLocks noGrp="1"/>
          </p:cNvSpPr>
          <p:nvPr>
            <p:ph type="sldNum" sz="quarter" idx="10"/>
          </p:nvPr>
        </p:nvSpPr>
        <p:spPr/>
        <p:txBody>
          <a:bodyPr/>
          <a:lstStyle/>
          <a:p>
            <a:pPr algn="l"/>
            <a:fld id="{5C06C424-E783-2A4B-A49B-6E477786D520}" type="slidenum">
              <a:rPr lang="en-US" smtClean="0"/>
              <a:pPr algn="l"/>
              <a:t>14</a:t>
            </a:fld>
            <a:endParaRPr lang="en-US" dirty="0"/>
          </a:p>
        </p:txBody>
      </p:sp>
    </p:spTree>
    <p:extLst>
      <p:ext uri="{BB962C8B-B14F-4D97-AF65-F5344CB8AC3E}">
        <p14:creationId xmlns:p14="http://schemas.microsoft.com/office/powerpoint/2010/main" val="1285454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Barriers to ACP Completion in African Americans</a:t>
            </a:r>
            <a:br>
              <a:rPr lang="en-US" dirty="0" smtClean="0"/>
            </a:br>
            <a:r>
              <a:rPr lang="en-US" sz="1600" dirty="0" smtClean="0"/>
              <a:t>(Benson &amp; Aldrich, 2012; Van </a:t>
            </a:r>
            <a:r>
              <a:rPr lang="en-US" sz="1600" dirty="0" err="1" smtClean="0"/>
              <a:t>Scoy</a:t>
            </a:r>
            <a:r>
              <a:rPr lang="en-US" sz="1600" dirty="0" smtClean="0"/>
              <a:t> et al, 2020; </a:t>
            </a:r>
            <a:r>
              <a:rPr lang="en-US" sz="1600" dirty="0" err="1" smtClean="0"/>
              <a:t>Wicher</a:t>
            </a:r>
            <a:r>
              <a:rPr lang="en-US" sz="1600" dirty="0" smtClean="0"/>
              <a:t> &amp; Meeker, 2012)</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88202029"/>
              </p:ext>
            </p:extLst>
          </p:nvPr>
        </p:nvGraphicFramePr>
        <p:xfrm>
          <a:off x="457200" y="1974850"/>
          <a:ext cx="8229600" cy="381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lgn="l"/>
            <a:fld id="{5C06C424-E783-2A4B-A49B-6E477786D520}" type="slidenum">
              <a:rPr lang="en-US" smtClean="0"/>
              <a:pPr algn="l"/>
              <a:t>15</a:t>
            </a:fld>
            <a:endParaRPr lang="en-US" dirty="0"/>
          </a:p>
        </p:txBody>
      </p:sp>
    </p:spTree>
    <p:extLst>
      <p:ext uri="{BB962C8B-B14F-4D97-AF65-F5344CB8AC3E}">
        <p14:creationId xmlns:p14="http://schemas.microsoft.com/office/powerpoint/2010/main" val="1660977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Importance of Religion in African Americans</a:t>
            </a:r>
            <a:endParaRPr lang="en-US" dirty="0"/>
          </a:p>
        </p:txBody>
      </p:sp>
      <p:sp>
        <p:nvSpPr>
          <p:cNvPr id="3" name="Content Placeholder 2"/>
          <p:cNvSpPr>
            <a:spLocks noGrp="1"/>
          </p:cNvSpPr>
          <p:nvPr>
            <p:ph idx="1"/>
          </p:nvPr>
        </p:nvSpPr>
        <p:spPr/>
        <p:txBody>
          <a:bodyPr/>
          <a:lstStyle/>
          <a:p>
            <a:pPr marL="0" indent="0">
              <a:buNone/>
            </a:pPr>
            <a:r>
              <a:rPr lang="en-US" dirty="0" smtClean="0"/>
              <a:t>PEW Research Study on AA belief in God:</a:t>
            </a:r>
          </a:p>
          <a:p>
            <a:pPr marL="914400" lvl="1" indent="-514350">
              <a:buFont typeface="+mj-lt"/>
              <a:buAutoNum type="alphaLcParenR"/>
            </a:pPr>
            <a:r>
              <a:rPr lang="en-US" b="1" dirty="0" smtClean="0">
                <a:solidFill>
                  <a:schemeClr val="tx2"/>
                </a:solidFill>
              </a:rPr>
              <a:t>74% of African Americans believe in God</a:t>
            </a:r>
          </a:p>
          <a:p>
            <a:pPr marL="914400" lvl="1" indent="-514350">
              <a:buFont typeface="+mj-lt"/>
              <a:buAutoNum type="alphaLcParenR"/>
            </a:pPr>
            <a:r>
              <a:rPr lang="en-US" b="1" dirty="0" smtClean="0">
                <a:solidFill>
                  <a:schemeClr val="accent2"/>
                </a:solidFill>
              </a:rPr>
              <a:t>81% God controls the world</a:t>
            </a:r>
          </a:p>
          <a:p>
            <a:pPr marL="914400" lvl="1" indent="-514350">
              <a:buFont typeface="+mj-lt"/>
              <a:buAutoNum type="alphaLcParenR"/>
            </a:pPr>
            <a:r>
              <a:rPr lang="en-US" b="1" dirty="0" smtClean="0">
                <a:solidFill>
                  <a:schemeClr val="accent3">
                    <a:lumMod val="50000"/>
                  </a:schemeClr>
                </a:solidFill>
              </a:rPr>
              <a:t>68% God controls their life/outcomes</a:t>
            </a:r>
          </a:p>
          <a:p>
            <a:pPr marL="914400" lvl="1" indent="-514350">
              <a:buFont typeface="+mj-lt"/>
              <a:buAutoNum type="alphaLcParenR"/>
            </a:pPr>
            <a:r>
              <a:rPr lang="en-US" b="1" dirty="0" smtClean="0">
                <a:solidFill>
                  <a:schemeClr val="accent6">
                    <a:lumMod val="50000"/>
                  </a:schemeClr>
                </a:solidFill>
              </a:rPr>
              <a:t>48% God talks directly to them</a:t>
            </a:r>
            <a:endParaRPr lang="en-US" b="1"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16</a:t>
            </a:fld>
            <a:endParaRPr lang="en-US" dirty="0"/>
          </a:p>
        </p:txBody>
      </p:sp>
    </p:spTree>
    <p:extLst>
      <p:ext uri="{BB962C8B-B14F-4D97-AF65-F5344CB8AC3E}">
        <p14:creationId xmlns:p14="http://schemas.microsoft.com/office/powerpoint/2010/main" val="3516930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Religion in </a:t>
            </a:r>
            <a:br>
              <a:rPr lang="en-US" dirty="0" smtClean="0"/>
            </a:br>
            <a:r>
              <a:rPr lang="en-US" dirty="0" smtClean="0"/>
              <a:t>African Americans </a:t>
            </a:r>
            <a:br>
              <a:rPr lang="en-US" dirty="0" smtClean="0"/>
            </a:br>
            <a:r>
              <a:rPr lang="en-US" sz="1400" dirty="0" smtClean="0"/>
              <a:t>(Nye,1993; Levin et al, 2005; Boyd-Franklin &amp; Lockwood, 2009)</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867419779"/>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lgn="l"/>
            <a:fld id="{5C06C424-E783-2A4B-A49B-6E477786D520}" type="slidenum">
              <a:rPr lang="en-US" smtClean="0"/>
              <a:pPr algn="l"/>
              <a:t>17</a:t>
            </a:fld>
            <a:endParaRPr lang="en-US" dirty="0"/>
          </a:p>
        </p:txBody>
      </p:sp>
      <p:pic>
        <p:nvPicPr>
          <p:cNvPr id="9226" name="Picture 10" descr="C:\Users\Owner\AppData\Local\Microsoft\Windows\INetCache\IE\79JJ8XUM\grayscale-photography-of-people-worshiping-2774570[1].jpg"/>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4648200" y="2516981"/>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6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 in Religious </a:t>
            </a:r>
            <a:br>
              <a:rPr lang="en-US" dirty="0" smtClean="0"/>
            </a:br>
            <a:r>
              <a:rPr lang="en-US" dirty="0" smtClean="0"/>
              <a:t>African Americans</a:t>
            </a:r>
            <a:endParaRPr lang="en-US" dirty="0"/>
          </a:p>
        </p:txBody>
      </p:sp>
      <p:sp>
        <p:nvSpPr>
          <p:cNvPr id="4" name="Content Placeholder 3"/>
          <p:cNvSpPr>
            <a:spLocks noGrp="1"/>
          </p:cNvSpPr>
          <p:nvPr>
            <p:ph sz="half" idx="2"/>
          </p:nvPr>
        </p:nvSpPr>
        <p:spPr/>
        <p:txBody>
          <a:bodyPr>
            <a:normAutofit/>
          </a:bodyPr>
          <a:lstStyle/>
          <a:p>
            <a:pPr>
              <a:buFont typeface="Wingdings" pitchFamily="2" charset="2"/>
              <a:buChar char="§"/>
            </a:pPr>
            <a:r>
              <a:rPr lang="en-US" sz="2000" dirty="0" smtClean="0"/>
              <a:t>Fundamental component of worship</a:t>
            </a:r>
          </a:p>
          <a:p>
            <a:pPr>
              <a:buFont typeface="Wingdings" pitchFamily="2" charset="2"/>
              <a:buChar char="§"/>
            </a:pPr>
            <a:r>
              <a:rPr lang="en-US" sz="2000" dirty="0" smtClean="0"/>
              <a:t>Presents itself in healthcare through desires for God’s involvement</a:t>
            </a:r>
          </a:p>
          <a:p>
            <a:pPr>
              <a:buFont typeface="Wingdings" pitchFamily="2" charset="2"/>
              <a:buChar char="§"/>
            </a:pPr>
            <a:r>
              <a:rPr lang="en-US" sz="2000" dirty="0" smtClean="0"/>
              <a:t>Influences medical decision making</a:t>
            </a:r>
          </a:p>
          <a:p>
            <a:pPr>
              <a:buFont typeface="Wingdings" pitchFamily="2" charset="2"/>
              <a:buChar char="§"/>
            </a:pPr>
            <a:r>
              <a:rPr lang="en-US" sz="2000" dirty="0" smtClean="0"/>
              <a:t>Creates belief in miracles and healing</a:t>
            </a:r>
          </a:p>
          <a:p>
            <a:pPr>
              <a:buFont typeface="Wingdings" pitchFamily="2" charset="2"/>
              <a:buChar char="§"/>
            </a:pPr>
            <a:r>
              <a:rPr lang="en-US" sz="2000" dirty="0" smtClean="0"/>
              <a:t>Carries individuals through illness journey. </a:t>
            </a:r>
            <a:r>
              <a:rPr lang="en-US" sz="1200" dirty="0" smtClean="0"/>
              <a:t>(Kennard, 2016)</a:t>
            </a:r>
            <a:r>
              <a:rPr lang="en-US" sz="2000" dirty="0" smtClean="0"/>
              <a:t> </a:t>
            </a:r>
          </a:p>
          <a:p>
            <a:pPr>
              <a:buFont typeface="Wingdings" pitchFamily="2" charset="2"/>
              <a:buChar char="§"/>
            </a:pPr>
            <a:endParaRPr lang="en-US" sz="2000" dirty="0"/>
          </a:p>
        </p:txBody>
      </p:sp>
      <p:sp>
        <p:nvSpPr>
          <p:cNvPr id="5" name="Slide Number Placeholder 4"/>
          <p:cNvSpPr>
            <a:spLocks noGrp="1"/>
          </p:cNvSpPr>
          <p:nvPr>
            <p:ph type="sldNum" sz="quarter" idx="10"/>
          </p:nvPr>
        </p:nvSpPr>
        <p:spPr/>
        <p:txBody>
          <a:bodyPr/>
          <a:lstStyle/>
          <a:p>
            <a:pPr algn="l"/>
            <a:fld id="{5C06C424-E783-2A4B-A49B-6E477786D520}" type="slidenum">
              <a:rPr lang="en-US" smtClean="0"/>
              <a:pPr algn="l"/>
              <a:t>18</a:t>
            </a:fld>
            <a:endParaRPr lang="en-US" dirty="0"/>
          </a:p>
        </p:txBody>
      </p:sp>
      <p:pic>
        <p:nvPicPr>
          <p:cNvPr id="6" name="Content Placeholder 6" descr="The future of Africa is in the hands of African ..."/>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9125" y="2405856"/>
            <a:ext cx="3714750" cy="2914650"/>
          </a:xfrm>
        </p:spPr>
      </p:pic>
    </p:spTree>
    <p:extLst>
      <p:ext uri="{BB962C8B-B14F-4D97-AF65-F5344CB8AC3E}">
        <p14:creationId xmlns:p14="http://schemas.microsoft.com/office/powerpoint/2010/main" val="2622127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Religion in ACP with African Americans</a:t>
            </a:r>
            <a:br>
              <a:rPr lang="en-US" dirty="0" smtClean="0"/>
            </a:br>
            <a:r>
              <a:rPr lang="en-US" sz="1600" dirty="0" smtClean="0"/>
              <a:t>(Levin et al, 2005)</a:t>
            </a:r>
            <a:endParaRPr lang="en-US" sz="1600" dirty="0"/>
          </a:p>
        </p:txBody>
      </p:sp>
      <p:sp>
        <p:nvSpPr>
          <p:cNvPr id="3" name="Content Placeholder 2"/>
          <p:cNvSpPr>
            <a:spLocks noGrp="1"/>
          </p:cNvSpPr>
          <p:nvPr>
            <p:ph idx="1"/>
          </p:nvPr>
        </p:nvSpPr>
        <p:spPr/>
        <p:txBody>
          <a:bodyPr/>
          <a:lstStyle/>
          <a:p>
            <a:r>
              <a:rPr lang="en-US" dirty="0" smtClean="0"/>
              <a:t>Waiting on God=completion hesitation</a:t>
            </a:r>
          </a:p>
          <a:p>
            <a:r>
              <a:rPr lang="en-US" dirty="0" smtClean="0"/>
              <a:t>Choices grounded in vitalism or hope</a:t>
            </a:r>
          </a:p>
          <a:p>
            <a:r>
              <a:rPr lang="en-US" dirty="0" smtClean="0"/>
              <a:t>Negative religious coping may take place</a:t>
            </a:r>
          </a:p>
          <a:p>
            <a:r>
              <a:rPr lang="en-US" dirty="0" smtClean="0"/>
              <a:t>Deferral of autonomy (medical decision making) to family system</a:t>
            </a:r>
          </a:p>
          <a:p>
            <a:endParaRPr lang="en-US" dirty="0" smtClean="0"/>
          </a:p>
          <a:p>
            <a:endParaRPr lang="en-US" dirty="0" smtClean="0"/>
          </a:p>
          <a:p>
            <a:endParaRPr lang="en-US" dirty="0"/>
          </a:p>
        </p:txBody>
      </p:sp>
      <p:sp>
        <p:nvSpPr>
          <p:cNvPr id="5" name="Slide Number Placeholder 4"/>
          <p:cNvSpPr>
            <a:spLocks noGrp="1"/>
          </p:cNvSpPr>
          <p:nvPr>
            <p:ph type="sldNum" sz="quarter" idx="10"/>
          </p:nvPr>
        </p:nvSpPr>
        <p:spPr/>
        <p:txBody>
          <a:bodyPr/>
          <a:lstStyle/>
          <a:p>
            <a:pPr algn="l"/>
            <a:fld id="{5C06C424-E783-2A4B-A49B-6E477786D520}" type="slidenum">
              <a:rPr lang="en-US" smtClean="0"/>
              <a:pPr algn="l"/>
              <a:t>19</a:t>
            </a:fld>
            <a:endParaRPr lang="en-US" dirty="0"/>
          </a:p>
        </p:txBody>
      </p:sp>
    </p:spTree>
    <p:extLst>
      <p:ext uri="{BB962C8B-B14F-4D97-AF65-F5344CB8AC3E}">
        <p14:creationId xmlns:p14="http://schemas.microsoft.com/office/powerpoint/2010/main" val="260342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 Moneka A. Thompson</a:t>
            </a:r>
            <a:endParaRPr lang="en-US" dirty="0"/>
          </a:p>
        </p:txBody>
      </p:sp>
      <p:sp>
        <p:nvSpPr>
          <p:cNvPr id="6" name="Content Placeholder 5"/>
          <p:cNvSpPr>
            <a:spLocks noGrp="1"/>
          </p:cNvSpPr>
          <p:nvPr>
            <p:ph sz="half" idx="1"/>
          </p:nvPr>
        </p:nvSpPr>
        <p:spPr/>
        <p:txBody>
          <a:bodyPr>
            <a:normAutofit fontScale="70000" lnSpcReduction="20000"/>
          </a:bodyPr>
          <a:lstStyle/>
          <a:p>
            <a:pPr marL="0" indent="0">
              <a:buNone/>
            </a:pPr>
            <a:r>
              <a:rPr lang="en-US" dirty="0"/>
              <a:t>Rev. Moneka A. Thompson is an ordained minister in the African Methodist Episcopal Zion Church. She received her Master of Divinity from Hood Theological Seminary and her Master of Counseling degree at the University of Alabama at Birmingham. </a:t>
            </a:r>
          </a:p>
          <a:p>
            <a:pPr marL="0" indent="0">
              <a:buNone/>
            </a:pPr>
            <a:r>
              <a:rPr lang="en-US" dirty="0"/>
              <a:t>She currently serves as the Staff Chaplain at the Kirklin Clinic of UAB Hospital, where she primarily sees oncology patients and caregivers. </a:t>
            </a:r>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2</a:t>
            </a:fld>
            <a:endParaRPr lang="en-US" dirty="0"/>
          </a:p>
        </p:txBody>
      </p:sp>
      <p:pic>
        <p:nvPicPr>
          <p:cNvPr id="8" name="Content Placeholder 7"/>
          <p:cNvPicPr>
            <a:picLocks noGrp="1" noChangeAspect="1"/>
          </p:cNvPicPr>
          <p:nvPr>
            <p:ph sz="half" idx="2"/>
          </p:nvPr>
        </p:nvPicPr>
        <p:blipFill>
          <a:blip r:embed="rId3"/>
          <a:stretch>
            <a:fillRect/>
          </a:stretch>
        </p:blipFill>
        <p:spPr>
          <a:xfrm>
            <a:off x="5051085" y="1600200"/>
            <a:ext cx="3232830"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031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II. Social Cognitive Theory</a:t>
            </a:r>
            <a:endParaRPr lang="en-US" dirty="0"/>
          </a:p>
        </p:txBody>
      </p:sp>
      <p:sp>
        <p:nvSpPr>
          <p:cNvPr id="6" name="Text Placeholder 5"/>
          <p:cNvSpPr>
            <a:spLocks noGrp="1"/>
          </p:cNvSpPr>
          <p:nvPr>
            <p:ph type="body" idx="1"/>
          </p:nvPr>
        </p:nvSpPr>
        <p:spPr/>
        <p:txBody>
          <a:bodyPr/>
          <a:lstStyle/>
          <a:p>
            <a:r>
              <a:rPr lang="en-US" dirty="0" smtClean="0"/>
              <a:t>Understanding and Implementation with ACP</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20</a:t>
            </a:fld>
            <a:endParaRPr lang="en-US" dirty="0"/>
          </a:p>
        </p:txBody>
      </p:sp>
    </p:spTree>
    <p:extLst>
      <p:ext uri="{BB962C8B-B14F-4D97-AF65-F5344CB8AC3E}">
        <p14:creationId xmlns:p14="http://schemas.microsoft.com/office/powerpoint/2010/main" val="779309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Social Cognitive Theory (SCT)?</a:t>
            </a:r>
            <a:r>
              <a:rPr lang="en-US" sz="1800" dirty="0" smtClean="0"/>
              <a:t>(Bandura, 1986)</a:t>
            </a:r>
            <a:endParaRPr lang="en-US" dirty="0"/>
          </a:p>
        </p:txBody>
      </p:sp>
      <p:sp>
        <p:nvSpPr>
          <p:cNvPr id="15" name="Slide Number Placeholder 14"/>
          <p:cNvSpPr>
            <a:spLocks noGrp="1"/>
          </p:cNvSpPr>
          <p:nvPr>
            <p:ph type="sldNum" sz="quarter" idx="10"/>
          </p:nvPr>
        </p:nvSpPr>
        <p:spPr/>
        <p:txBody>
          <a:bodyPr/>
          <a:lstStyle/>
          <a:p>
            <a:pPr algn="l"/>
            <a:fld id="{5C06C424-E783-2A4B-A49B-6E477786D520}" type="slidenum">
              <a:rPr lang="en-US" smtClean="0"/>
              <a:pPr algn="l"/>
              <a:t>21</a:t>
            </a:fld>
            <a:endParaRPr lang="en-US" dirty="0"/>
          </a:p>
        </p:txBody>
      </p:sp>
      <p:pic>
        <p:nvPicPr>
          <p:cNvPr id="4103" name="Picture 7" descr="C:\Users\Owner\AppData\Local\Microsoft\Windows\INetCache\IE\9VEZ9J82\40979_2018_29_Fig1_HTML[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3193" y="1794294"/>
            <a:ext cx="6713810" cy="442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86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19657"/>
          </a:xfrm>
        </p:spPr>
        <p:txBody>
          <a:bodyPr>
            <a:normAutofit fontScale="90000"/>
          </a:bodyPr>
          <a:lstStyle/>
          <a:p>
            <a:r>
              <a:rPr lang="en-US" dirty="0" smtClean="0">
                <a:solidFill>
                  <a:srgbClr val="FD6823"/>
                </a:solidFill>
              </a:rPr>
              <a:t>Understanding SCT</a:t>
            </a:r>
            <a:br>
              <a:rPr lang="en-US" dirty="0" smtClean="0">
                <a:solidFill>
                  <a:srgbClr val="FD6823"/>
                </a:solidFill>
              </a:rPr>
            </a:br>
            <a:r>
              <a:rPr lang="en-US" sz="1600" dirty="0" smtClean="0">
                <a:solidFill>
                  <a:srgbClr val="FD6823"/>
                </a:solidFill>
              </a:rPr>
              <a:t>(Bandura, 1986; 1998; 2005)</a:t>
            </a:r>
            <a:r>
              <a:rPr lang="en-US" dirty="0" smtClean="0">
                <a:solidFill>
                  <a:srgbClr val="FD6823"/>
                </a:solidFill>
              </a:rPr>
              <a:t/>
            </a:r>
            <a:br>
              <a:rPr lang="en-US" dirty="0" smtClean="0">
                <a:solidFill>
                  <a:srgbClr val="FD6823"/>
                </a:solidFill>
              </a:rPr>
            </a:br>
            <a:endParaRPr lang="en-US" dirty="0">
              <a:solidFill>
                <a:srgbClr val="FD6823"/>
              </a:solidFill>
            </a:endParaRPr>
          </a:p>
        </p:txBody>
      </p:sp>
      <p:sp>
        <p:nvSpPr>
          <p:cNvPr id="4" name="Content Placeholder 3"/>
          <p:cNvSpPr>
            <a:spLocks noGrp="1"/>
          </p:cNvSpPr>
          <p:nvPr>
            <p:ph sz="half" idx="1"/>
          </p:nvPr>
        </p:nvSpPr>
        <p:spPr/>
        <p:txBody>
          <a:bodyPr>
            <a:normAutofit lnSpcReduction="10000"/>
          </a:bodyPr>
          <a:lstStyle/>
          <a:p>
            <a:r>
              <a:rPr lang="en-US" b="1" dirty="0" smtClean="0">
                <a:solidFill>
                  <a:schemeClr val="tx2"/>
                </a:solidFill>
              </a:rPr>
              <a:t>Self-Efficacy</a:t>
            </a:r>
            <a:r>
              <a:rPr lang="en-US" dirty="0" smtClean="0">
                <a:solidFill>
                  <a:schemeClr val="tx2"/>
                </a:solidFill>
              </a:rPr>
              <a:t> </a:t>
            </a:r>
            <a:r>
              <a:rPr lang="en-US" dirty="0" smtClean="0"/>
              <a:t>is at the heart of SCT. </a:t>
            </a:r>
          </a:p>
          <a:p>
            <a:r>
              <a:rPr lang="en-US" dirty="0" smtClean="0"/>
              <a:t>Does the individual possess the skills or the confidence to make the decisions before them?</a:t>
            </a:r>
          </a:p>
          <a:p>
            <a:r>
              <a:rPr lang="en-US" dirty="0" smtClean="0"/>
              <a:t>Are they motivated to complete the action?</a:t>
            </a:r>
          </a:p>
          <a:p>
            <a:endParaRPr lang="en-US" b="1" dirty="0"/>
          </a:p>
        </p:txBody>
      </p:sp>
      <p:sp>
        <p:nvSpPr>
          <p:cNvPr id="15" name="Slide Number Placeholder 14"/>
          <p:cNvSpPr>
            <a:spLocks noGrp="1"/>
          </p:cNvSpPr>
          <p:nvPr>
            <p:ph type="sldNum" sz="quarter" idx="10"/>
          </p:nvPr>
        </p:nvSpPr>
        <p:spPr/>
        <p:txBody>
          <a:bodyPr/>
          <a:lstStyle/>
          <a:p>
            <a:pPr algn="l"/>
            <a:fld id="{5C06C424-E783-2A4B-A49B-6E477786D520}" type="slidenum">
              <a:rPr lang="en-US" smtClean="0"/>
              <a:pPr algn="l"/>
              <a:t>22</a:t>
            </a:fld>
            <a:endParaRPr lang="en-US" dirty="0"/>
          </a:p>
        </p:txBody>
      </p:sp>
      <p:pic>
        <p:nvPicPr>
          <p:cNvPr id="3078" name="Picture 6" descr="C:\Users\Owner\AppData\Local\Microsoft\Windows\INetCache\IE\2ESFV99K\Bandura_-_Social_Cognitive_Theory[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92534" y="1600200"/>
            <a:ext cx="394993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08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483824"/>
          </a:xfrm>
        </p:spPr>
        <p:txBody>
          <a:bodyPr>
            <a:normAutofit/>
          </a:bodyPr>
          <a:lstStyle/>
          <a:p>
            <a:r>
              <a:rPr lang="en-US" dirty="0" smtClean="0"/>
              <a:t>SCT and ACP with African</a:t>
            </a:r>
            <a:br>
              <a:rPr lang="en-US" dirty="0" smtClean="0"/>
            </a:br>
            <a:r>
              <a:rPr lang="en-US" dirty="0" smtClean="0"/>
              <a:t> Americans			</a:t>
            </a:r>
            <a:r>
              <a:rPr lang="en-US" sz="1600" dirty="0" smtClean="0"/>
              <a:t>(Fried, et al, 2009; Van </a:t>
            </a:r>
            <a:r>
              <a:rPr lang="en-US" sz="1600" dirty="0" err="1" smtClean="0"/>
              <a:t>Scoy</a:t>
            </a:r>
            <a:r>
              <a:rPr lang="en-US" sz="1600" dirty="0" smtClean="0"/>
              <a:t> et al., 2020)              </a:t>
            </a:r>
            <a:endParaRPr lang="en-US" sz="1600" dirty="0"/>
          </a:p>
        </p:txBody>
      </p:sp>
      <p:sp>
        <p:nvSpPr>
          <p:cNvPr id="6" name="Content Placeholder 5"/>
          <p:cNvSpPr>
            <a:spLocks noGrp="1"/>
          </p:cNvSpPr>
          <p:nvPr>
            <p:ph sz="half" idx="1"/>
          </p:nvPr>
        </p:nvSpPr>
        <p:spPr/>
        <p:txBody>
          <a:bodyPr/>
          <a:lstStyle/>
          <a:p>
            <a:r>
              <a:rPr lang="en-US" dirty="0" smtClean="0"/>
              <a:t>Is the patient ready for the discussion?</a:t>
            </a:r>
          </a:p>
          <a:p>
            <a:r>
              <a:rPr lang="en-US" dirty="0" smtClean="0"/>
              <a:t>Have you considered barriers to completion of ACP?</a:t>
            </a:r>
          </a:p>
          <a:p>
            <a:r>
              <a:rPr lang="en-US" dirty="0" smtClean="0"/>
              <a:t>How have you adapted your talk to consider the barriers?</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23</a:t>
            </a:fld>
            <a:endParaRPr lang="en-US" dirty="0"/>
          </a:p>
        </p:txBody>
      </p:sp>
      <p:pic>
        <p:nvPicPr>
          <p:cNvPr id="7170" name="Picture 2" descr="C:\Users\Owner\AppData\Local\Microsoft\Windows\INetCache\IE\9VEZ9J82\bigstock-Change-Green-Road-Sign-Over-Cl-8148542[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766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7"/>
            <a:ext cx="8229600" cy="1225917"/>
          </a:xfrm>
        </p:spPr>
        <p:txBody>
          <a:bodyPr>
            <a:normAutofit/>
          </a:bodyPr>
          <a:lstStyle/>
          <a:p>
            <a:r>
              <a:rPr lang="en-US" dirty="0" smtClean="0"/>
              <a:t>SCT and ACP </a:t>
            </a:r>
            <a:endParaRPr lang="en-US" dirty="0"/>
          </a:p>
        </p:txBody>
      </p:sp>
      <p:sp>
        <p:nvSpPr>
          <p:cNvPr id="2" name="Content Placeholder 1"/>
          <p:cNvSpPr>
            <a:spLocks noGrp="1"/>
          </p:cNvSpPr>
          <p:nvPr>
            <p:ph sz="half" idx="1"/>
          </p:nvPr>
        </p:nvSpPr>
        <p:spPr>
          <a:xfrm>
            <a:off x="457200" y="1395046"/>
            <a:ext cx="4038600" cy="4731118"/>
          </a:xfrm>
        </p:spPr>
        <p:txBody>
          <a:bodyPr>
            <a:normAutofit fontScale="92500" lnSpcReduction="10000"/>
          </a:bodyPr>
          <a:lstStyle/>
          <a:p>
            <a:r>
              <a:rPr lang="en-US" dirty="0" smtClean="0"/>
              <a:t>Slowly introduce the concept of ACP to the patient</a:t>
            </a:r>
          </a:p>
          <a:p>
            <a:r>
              <a:rPr lang="en-US" dirty="0" smtClean="0"/>
              <a:t>Encourage motivation to complete ACP</a:t>
            </a:r>
          </a:p>
          <a:p>
            <a:r>
              <a:rPr lang="en-US" dirty="0" smtClean="0"/>
              <a:t>Affirm their choices even if your values conflict with theirs</a:t>
            </a:r>
          </a:p>
          <a:p>
            <a:r>
              <a:rPr lang="en-US" dirty="0" smtClean="0"/>
              <a:t>Be willing to accept their behaviors</a:t>
            </a:r>
          </a:p>
          <a:p>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24</a:t>
            </a:fld>
            <a:endParaRPr lang="en-US" dirty="0"/>
          </a:p>
        </p:txBody>
      </p:sp>
      <p:pic>
        <p:nvPicPr>
          <p:cNvPr id="8198" name="Picture 6" descr="C:\Users\Owner\AppData\Local\Microsoft\Windows\INetCache\IE\9VEZ9J82\100817-25-Change-Belief[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801607"/>
            <a:ext cx="4038600" cy="212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13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ACP and African Americans:</a:t>
            </a:r>
            <a:br>
              <a:rPr lang="en-US" dirty="0" smtClean="0"/>
            </a:br>
            <a:r>
              <a:rPr lang="en-US" dirty="0" smtClean="0"/>
              <a:t>Encouraging Participation</a:t>
            </a:r>
            <a:br>
              <a:rPr lang="en-US" dirty="0" smtClean="0"/>
            </a:br>
            <a:endParaRPr lang="en-US" dirty="0"/>
          </a:p>
        </p:txBody>
      </p:sp>
      <p:sp>
        <p:nvSpPr>
          <p:cNvPr id="12" name="Text Placeholder 11"/>
          <p:cNvSpPr>
            <a:spLocks noGrp="1"/>
          </p:cNvSpPr>
          <p:nvPr>
            <p:ph type="body" idx="1"/>
          </p:nvPr>
        </p:nvSpPr>
        <p:spPr/>
        <p:txBody>
          <a:bodyPr>
            <a:normAutofit fontScale="85000" lnSpcReduction="10000"/>
          </a:bodyPr>
          <a:lstStyle/>
          <a:p>
            <a:r>
              <a:rPr lang="en-US" dirty="0" smtClean="0"/>
              <a:t>Ways to Promote Completion</a:t>
            </a:r>
            <a:endParaRPr lang="en-US" dirty="0"/>
          </a:p>
        </p:txBody>
      </p:sp>
      <p:sp>
        <p:nvSpPr>
          <p:cNvPr id="13" name="Content Placeholder 12"/>
          <p:cNvSpPr>
            <a:spLocks noGrp="1"/>
          </p:cNvSpPr>
          <p:nvPr>
            <p:ph sz="half" idx="2"/>
          </p:nvPr>
        </p:nvSpPr>
        <p:spPr/>
        <p:txBody>
          <a:bodyPr>
            <a:normAutofit fontScale="92500" lnSpcReduction="20000"/>
          </a:bodyPr>
          <a:lstStyle/>
          <a:p>
            <a:pPr>
              <a:buClr>
                <a:schemeClr val="accent4">
                  <a:lumMod val="50000"/>
                </a:schemeClr>
              </a:buClr>
              <a:buFont typeface="Wingdings" panose="05000000000000000000" pitchFamily="2" charset="2"/>
              <a:buChar char="q"/>
            </a:pPr>
            <a:r>
              <a:rPr lang="en-US" dirty="0" smtClean="0"/>
              <a:t>Partner with African American churches</a:t>
            </a:r>
          </a:p>
          <a:p>
            <a:pPr>
              <a:buClr>
                <a:schemeClr val="accent4">
                  <a:lumMod val="50000"/>
                </a:schemeClr>
              </a:buClr>
              <a:buFont typeface="Wingdings" panose="05000000000000000000" pitchFamily="2" charset="2"/>
              <a:buChar char="q"/>
            </a:pPr>
            <a:r>
              <a:rPr lang="en-US" dirty="0" smtClean="0"/>
              <a:t>Join non-profit or social justice agencies to promote ACP as a positive health behavior</a:t>
            </a:r>
          </a:p>
          <a:p>
            <a:pPr>
              <a:buClr>
                <a:schemeClr val="accent4">
                  <a:lumMod val="50000"/>
                </a:schemeClr>
              </a:buClr>
              <a:buFont typeface="Wingdings" panose="05000000000000000000" pitchFamily="2" charset="2"/>
              <a:buChar char="q"/>
            </a:pPr>
            <a:r>
              <a:rPr lang="en-US" dirty="0" smtClean="0"/>
              <a:t>Create health fairs in public park spaces</a:t>
            </a:r>
          </a:p>
          <a:p>
            <a:pPr>
              <a:buClr>
                <a:schemeClr val="accent4">
                  <a:lumMod val="50000"/>
                </a:schemeClr>
              </a:buClr>
              <a:buFont typeface="Wingdings" panose="05000000000000000000" pitchFamily="2" charset="2"/>
              <a:buChar char="q"/>
            </a:pPr>
            <a:r>
              <a:rPr lang="en-US" dirty="0" smtClean="0"/>
              <a:t>Consider working with community leaders </a:t>
            </a:r>
          </a:p>
          <a:p>
            <a:pPr>
              <a:buClr>
                <a:schemeClr val="accent4">
                  <a:lumMod val="50000"/>
                </a:schemeClr>
              </a:buClr>
              <a:buFont typeface="Wingdings" panose="05000000000000000000" pitchFamily="2" charset="2"/>
              <a:buChar char="q"/>
            </a:pPr>
            <a:endParaRPr lang="en-US" dirty="0" smtClean="0"/>
          </a:p>
          <a:p>
            <a:pPr>
              <a:buClr>
                <a:schemeClr val="accent4">
                  <a:lumMod val="50000"/>
                </a:schemeClr>
              </a:buClr>
              <a:buFont typeface="Wingdings" panose="05000000000000000000" pitchFamily="2" charset="2"/>
              <a:buChar char="q"/>
            </a:pPr>
            <a:endParaRPr lang="en-US" dirty="0" smtClean="0"/>
          </a:p>
          <a:p>
            <a:pPr>
              <a:buClr>
                <a:schemeClr val="accent4">
                  <a:lumMod val="50000"/>
                </a:schemeClr>
              </a:buClr>
              <a:buFont typeface="Wingdings" panose="05000000000000000000" pitchFamily="2" charset="2"/>
              <a:buChar char="q"/>
            </a:pPr>
            <a:endParaRPr lang="en-US" dirty="0"/>
          </a:p>
          <a:p>
            <a:pPr>
              <a:buClr>
                <a:schemeClr val="accent4">
                  <a:lumMod val="50000"/>
                </a:schemeClr>
              </a:buClr>
              <a:buFont typeface="Wingdings" panose="05000000000000000000" pitchFamily="2" charset="2"/>
              <a:buChar char="q"/>
            </a:pPr>
            <a:endParaRPr lang="en-US" dirty="0"/>
          </a:p>
        </p:txBody>
      </p:sp>
      <p:sp>
        <p:nvSpPr>
          <p:cNvPr id="14" name="Text Placeholder 13"/>
          <p:cNvSpPr>
            <a:spLocks noGrp="1"/>
          </p:cNvSpPr>
          <p:nvPr>
            <p:ph type="body" sz="quarter" idx="3"/>
          </p:nvPr>
        </p:nvSpPr>
        <p:spPr/>
        <p:txBody>
          <a:bodyPr/>
          <a:lstStyle/>
          <a:p>
            <a:endParaRPr lang="en-US" dirty="0"/>
          </a:p>
        </p:txBody>
      </p:sp>
      <p:pic>
        <p:nvPicPr>
          <p:cNvPr id="16" name="Content Placeholder 1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84178" y="2174875"/>
            <a:ext cx="3502621" cy="3951288"/>
          </a:xfrm>
        </p:spPr>
      </p:pic>
      <p:sp>
        <p:nvSpPr>
          <p:cNvPr id="5" name="Slide Number Placeholder 4"/>
          <p:cNvSpPr>
            <a:spLocks noGrp="1"/>
          </p:cNvSpPr>
          <p:nvPr>
            <p:ph type="sldNum" sz="quarter" idx="10"/>
          </p:nvPr>
        </p:nvSpPr>
        <p:spPr/>
        <p:txBody>
          <a:bodyPr/>
          <a:lstStyle/>
          <a:p>
            <a:pPr algn="l"/>
            <a:fld id="{5C06C424-E783-2A4B-A49B-6E477786D520}" type="slidenum">
              <a:rPr lang="en-US" smtClean="0"/>
              <a:pPr algn="l"/>
              <a:t>25</a:t>
            </a:fld>
            <a:endParaRPr lang="en-US" dirty="0"/>
          </a:p>
        </p:txBody>
      </p:sp>
    </p:spTree>
    <p:extLst>
      <p:ext uri="{BB962C8B-B14F-4D97-AF65-F5344CB8AC3E}">
        <p14:creationId xmlns:p14="http://schemas.microsoft.com/office/powerpoint/2010/main" val="1913132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IV. Communicating ACP with African Americans</a:t>
            </a:r>
            <a:endParaRPr lang="en-US" dirty="0"/>
          </a:p>
        </p:txBody>
      </p:sp>
      <p:sp>
        <p:nvSpPr>
          <p:cNvPr id="6" name="Text Placeholder 5"/>
          <p:cNvSpPr>
            <a:spLocks noGrp="1"/>
          </p:cNvSpPr>
          <p:nvPr>
            <p:ph type="body" idx="1"/>
          </p:nvPr>
        </p:nvSpPr>
        <p:spPr/>
        <p:txBody>
          <a:bodyPr/>
          <a:lstStyle/>
          <a:p>
            <a:r>
              <a:rPr lang="en-US" dirty="0" smtClean="0"/>
              <a:t>Bridging the Inter-Cultural Divide</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26</a:t>
            </a:fld>
            <a:endParaRPr lang="en-US" dirty="0"/>
          </a:p>
        </p:txBody>
      </p:sp>
    </p:spTree>
    <p:extLst>
      <p:ext uri="{BB962C8B-B14F-4D97-AF65-F5344CB8AC3E}">
        <p14:creationId xmlns:p14="http://schemas.microsoft.com/office/powerpoint/2010/main" val="952625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Mind the Gap:</a:t>
            </a:r>
            <a:br>
              <a:rPr lang="en-US" dirty="0" smtClean="0"/>
            </a:br>
            <a:r>
              <a:rPr lang="en-US" dirty="0" smtClean="0"/>
              <a:t>Starting the Conversation</a:t>
            </a:r>
            <a:endParaRPr lang="en-US" dirty="0"/>
          </a:p>
        </p:txBody>
      </p:sp>
      <p:sp>
        <p:nvSpPr>
          <p:cNvPr id="2" name="Content Placeholder 1"/>
          <p:cNvSpPr>
            <a:spLocks noGrp="1"/>
          </p:cNvSpPr>
          <p:nvPr>
            <p:ph sz="half" idx="1"/>
          </p:nvPr>
        </p:nvSpPr>
        <p:spPr/>
        <p:txBody>
          <a:bodyPr>
            <a:normAutofit fontScale="85000" lnSpcReduction="20000"/>
          </a:bodyPr>
          <a:lstStyle/>
          <a:p>
            <a:pPr>
              <a:buFont typeface="Wingdings" panose="05000000000000000000" pitchFamily="2" charset="2"/>
              <a:buChar char="v"/>
            </a:pPr>
            <a:r>
              <a:rPr lang="en-US" dirty="0" smtClean="0"/>
              <a:t>Honor the patient</a:t>
            </a:r>
          </a:p>
          <a:p>
            <a:pPr>
              <a:buFont typeface="Wingdings" panose="05000000000000000000" pitchFamily="2" charset="2"/>
              <a:buChar char="v"/>
            </a:pPr>
            <a:r>
              <a:rPr lang="en-US" dirty="0" smtClean="0"/>
              <a:t>Allow emotional expression and be present to it</a:t>
            </a:r>
          </a:p>
          <a:p>
            <a:pPr>
              <a:buFont typeface="Wingdings" panose="05000000000000000000" pitchFamily="2" charset="2"/>
              <a:buChar char="v"/>
            </a:pPr>
            <a:r>
              <a:rPr lang="en-US" dirty="0" smtClean="0"/>
              <a:t>Respect religious and cultural beliefs</a:t>
            </a:r>
          </a:p>
          <a:p>
            <a:pPr>
              <a:buFont typeface="Wingdings" panose="05000000000000000000" pitchFamily="2" charset="2"/>
              <a:buChar char="v"/>
            </a:pPr>
            <a:r>
              <a:rPr lang="en-US" dirty="0" smtClean="0"/>
              <a:t>Utilize their support systems for the conversation</a:t>
            </a:r>
          </a:p>
          <a:p>
            <a:pPr>
              <a:buFont typeface="Wingdings" panose="05000000000000000000" pitchFamily="2" charset="2"/>
              <a:buChar char="v"/>
            </a:pPr>
            <a:r>
              <a:rPr lang="en-US" dirty="0" smtClean="0"/>
              <a:t>Gently encourage participation</a:t>
            </a:r>
            <a:endParaRPr lang="en-US" dirty="0"/>
          </a:p>
        </p:txBody>
      </p:sp>
      <p:pic>
        <p:nvPicPr>
          <p:cNvPr id="7" name="Content Placeholder 6" descr="Young Doctor And Hospital Administrator Discussing Future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725548"/>
            <a:ext cx="4038600" cy="2275267"/>
          </a:xfrm>
        </p:spPr>
      </p:pic>
      <p:sp>
        <p:nvSpPr>
          <p:cNvPr id="4" name="Slide Number Placeholder 3"/>
          <p:cNvSpPr>
            <a:spLocks noGrp="1"/>
          </p:cNvSpPr>
          <p:nvPr>
            <p:ph type="sldNum" sz="quarter" idx="10"/>
          </p:nvPr>
        </p:nvSpPr>
        <p:spPr/>
        <p:txBody>
          <a:bodyPr/>
          <a:lstStyle/>
          <a:p>
            <a:pPr algn="l"/>
            <a:fld id="{5C06C424-E783-2A4B-A49B-6E477786D520}" type="slidenum">
              <a:rPr lang="en-US" smtClean="0"/>
              <a:pPr algn="l"/>
              <a:t>27</a:t>
            </a:fld>
            <a:endParaRPr lang="en-US" dirty="0"/>
          </a:p>
        </p:txBody>
      </p:sp>
    </p:spTree>
    <p:extLst>
      <p:ext uri="{BB962C8B-B14F-4D97-AF65-F5344CB8AC3E}">
        <p14:creationId xmlns:p14="http://schemas.microsoft.com/office/powerpoint/2010/main" val="1745779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Patients</a:t>
            </a:r>
            <a:endParaRPr lang="en-US" dirty="0"/>
          </a:p>
        </p:txBody>
      </p:sp>
      <p:sp>
        <p:nvSpPr>
          <p:cNvPr id="7" name="Text Placeholder 6"/>
          <p:cNvSpPr>
            <a:spLocks noGrp="1"/>
          </p:cNvSpPr>
          <p:nvPr>
            <p:ph type="body" idx="1"/>
          </p:nvPr>
        </p:nvSpPr>
        <p:spPr/>
        <p:txBody>
          <a:bodyPr/>
          <a:lstStyle/>
          <a:p>
            <a:r>
              <a:rPr lang="en-US" dirty="0" smtClean="0"/>
              <a:t>Behaviors to Avoid</a:t>
            </a:r>
            <a:endParaRPr lang="en-US" dirty="0"/>
          </a:p>
        </p:txBody>
      </p:sp>
      <p:sp>
        <p:nvSpPr>
          <p:cNvPr id="8" name="Content Placeholder 7"/>
          <p:cNvSpPr>
            <a:spLocks noGrp="1"/>
          </p:cNvSpPr>
          <p:nvPr>
            <p:ph sz="half" idx="2"/>
          </p:nvPr>
        </p:nvSpPr>
        <p:spPr/>
        <p:txBody>
          <a:bodyPr>
            <a:normAutofit fontScale="92500" lnSpcReduction="20000"/>
          </a:bodyPr>
          <a:lstStyle/>
          <a:p>
            <a:r>
              <a:rPr lang="en-US" b="1" dirty="0"/>
              <a:t>Blocking</a:t>
            </a:r>
            <a:r>
              <a:rPr lang="en-US" dirty="0"/>
              <a:t>-Failing to respond or re-directing the conversation</a:t>
            </a:r>
          </a:p>
          <a:p>
            <a:r>
              <a:rPr lang="en-US" b="1" dirty="0"/>
              <a:t>Lecturing</a:t>
            </a:r>
            <a:r>
              <a:rPr lang="en-US" dirty="0"/>
              <a:t>-Delivering large chunks of information </a:t>
            </a:r>
          </a:p>
          <a:p>
            <a:r>
              <a:rPr lang="en-US" b="1" dirty="0"/>
              <a:t>Collusion</a:t>
            </a:r>
            <a:r>
              <a:rPr lang="en-US" dirty="0"/>
              <a:t>-Neither patient nor physician brings up difficult topics</a:t>
            </a:r>
          </a:p>
          <a:p>
            <a:r>
              <a:rPr lang="en-US" b="1" dirty="0"/>
              <a:t>Premature Reassurance</a:t>
            </a:r>
            <a:r>
              <a:rPr lang="en-US" dirty="0"/>
              <a:t>-Respond before exploring</a:t>
            </a:r>
          </a:p>
          <a:p>
            <a:pPr marL="0" indent="0">
              <a:buNone/>
            </a:pPr>
            <a:endParaRPr lang="en-US" dirty="0"/>
          </a:p>
        </p:txBody>
      </p:sp>
      <p:sp>
        <p:nvSpPr>
          <p:cNvPr id="9" name="Text Placeholder 8"/>
          <p:cNvSpPr>
            <a:spLocks noGrp="1"/>
          </p:cNvSpPr>
          <p:nvPr>
            <p:ph type="body" sz="quarter" idx="3"/>
          </p:nvPr>
        </p:nvSpPr>
        <p:spPr/>
        <p:txBody>
          <a:bodyPr/>
          <a:lstStyle/>
          <a:p>
            <a:r>
              <a:rPr lang="en-US" dirty="0" smtClean="0"/>
              <a:t>Behaviors to Cultivate</a:t>
            </a:r>
            <a:endParaRPr lang="en-US" dirty="0"/>
          </a:p>
        </p:txBody>
      </p:sp>
      <p:sp>
        <p:nvSpPr>
          <p:cNvPr id="10" name="Content Placeholder 9"/>
          <p:cNvSpPr>
            <a:spLocks noGrp="1"/>
          </p:cNvSpPr>
          <p:nvPr>
            <p:ph sz="quarter" idx="4"/>
          </p:nvPr>
        </p:nvSpPr>
        <p:spPr/>
        <p:txBody>
          <a:bodyPr>
            <a:normAutofit fontScale="92500" lnSpcReduction="20000"/>
          </a:bodyPr>
          <a:lstStyle/>
          <a:p>
            <a:r>
              <a:rPr lang="en-US" b="1" dirty="0"/>
              <a:t>Ask-Tell-Ask</a:t>
            </a:r>
            <a:r>
              <a:rPr lang="en-US" dirty="0"/>
              <a:t>: Ask for current understanding, Tell them straightforward news, Ask the patient to restate your news</a:t>
            </a:r>
          </a:p>
          <a:p>
            <a:r>
              <a:rPr lang="en-US" b="1" dirty="0"/>
              <a:t>Tell Me More</a:t>
            </a:r>
            <a:r>
              <a:rPr lang="en-US" dirty="0"/>
              <a:t>-A invitation from clinicians</a:t>
            </a:r>
          </a:p>
          <a:p>
            <a:r>
              <a:rPr lang="en-US" b="1" dirty="0"/>
              <a:t>Respond to Emotion</a:t>
            </a:r>
            <a:r>
              <a:rPr lang="en-US" dirty="0"/>
              <a:t>-Respond without judgment and validate feelings </a:t>
            </a:r>
            <a:r>
              <a:rPr lang="en-US" sz="1300" dirty="0"/>
              <a:t>(Back </a:t>
            </a:r>
            <a:r>
              <a:rPr lang="en-US" sz="1300" dirty="0" smtClean="0"/>
              <a:t>et al, </a:t>
            </a:r>
            <a:r>
              <a:rPr lang="en-US" sz="1300" dirty="0"/>
              <a:t>2005)</a:t>
            </a:r>
          </a:p>
          <a:p>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28</a:t>
            </a:fld>
            <a:endParaRPr lang="en-US" dirty="0"/>
          </a:p>
        </p:txBody>
      </p:sp>
    </p:spTree>
    <p:extLst>
      <p:ext uri="{BB962C8B-B14F-4D97-AF65-F5344CB8AC3E}">
        <p14:creationId xmlns:p14="http://schemas.microsoft.com/office/powerpoint/2010/main" val="708129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ABCDE Communication Model </a:t>
            </a:r>
            <a:r>
              <a:rPr lang="en-US" sz="1200" dirty="0" smtClean="0"/>
              <a:t>(Koenig &amp; Gates-Williams as cited and adapted by Cain et al, 2018)</a:t>
            </a:r>
            <a:endParaRPr lang="en-US" sz="1200"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29</a:t>
            </a:fld>
            <a:endParaRPr lang="en-US" dirty="0"/>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490367227"/>
              </p:ext>
            </p:extLst>
          </p:nvPr>
        </p:nvGraphicFramePr>
        <p:xfrm>
          <a:off x="457200" y="1974850"/>
          <a:ext cx="8229600" cy="381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09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When it comes to ACP and African Americans…</a:t>
            </a:r>
            <a:endParaRPr lang="en-US" dirty="0"/>
          </a:p>
        </p:txBody>
      </p:sp>
      <p:sp>
        <p:nvSpPr>
          <p:cNvPr id="5" name="Slide Number Placeholder 4"/>
          <p:cNvSpPr>
            <a:spLocks noGrp="1"/>
          </p:cNvSpPr>
          <p:nvPr>
            <p:ph type="sldNum" sz="quarter" idx="10"/>
          </p:nvPr>
        </p:nvSpPr>
        <p:spPr/>
        <p:txBody>
          <a:bodyPr/>
          <a:lstStyle/>
          <a:p>
            <a:pPr algn="l"/>
            <a:fld id="{5C06C424-E783-2A4B-A49B-6E477786D520}" type="slidenum">
              <a:rPr lang="en-US" smtClean="0"/>
              <a:pPr algn="l"/>
              <a:t>3</a:t>
            </a:fld>
            <a:endParaRPr lang="en-US" dirty="0"/>
          </a:p>
        </p:txBody>
      </p:sp>
      <p:pic>
        <p:nvPicPr>
          <p:cNvPr id="6146" name="Picture 2" descr="C:\Users\Owner\AppData\Local\Microsoft\Windows\INetCache\IE\2ESFV99K\bigstock-Crossroad-signpost-saying-this-58839035[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2119" y="1974849"/>
            <a:ext cx="6309359"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43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Presentation #1</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38642982"/>
              </p:ext>
            </p:extLst>
          </p:nvPr>
        </p:nvGraphicFramePr>
        <p:xfrm>
          <a:off x="457200" y="1974850"/>
          <a:ext cx="8229600" cy="381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lgn="l"/>
            <a:fld id="{5C06C424-E783-2A4B-A49B-6E477786D520}" type="slidenum">
              <a:rPr lang="en-US" smtClean="0"/>
              <a:pPr algn="l"/>
              <a:t>30</a:t>
            </a:fld>
            <a:endParaRPr lang="en-US" dirty="0"/>
          </a:p>
        </p:txBody>
      </p:sp>
    </p:spTree>
    <p:extLst>
      <p:ext uri="{BB962C8B-B14F-4D97-AF65-F5344CB8AC3E}">
        <p14:creationId xmlns:p14="http://schemas.microsoft.com/office/powerpoint/2010/main" val="2795918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Presentation #2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30294807"/>
              </p:ext>
            </p:extLst>
          </p:nvPr>
        </p:nvGraphicFramePr>
        <p:xfrm>
          <a:off x="457200" y="1974850"/>
          <a:ext cx="8229600" cy="381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lgn="l"/>
            <a:fld id="{5C06C424-E783-2A4B-A49B-6E477786D520}" type="slidenum">
              <a:rPr lang="en-US" smtClean="0"/>
              <a:pPr algn="l"/>
              <a:t>31</a:t>
            </a:fld>
            <a:endParaRPr lang="en-US" dirty="0"/>
          </a:p>
        </p:txBody>
      </p:sp>
    </p:spTree>
    <p:extLst>
      <p:ext uri="{BB962C8B-B14F-4D97-AF65-F5344CB8AC3E}">
        <p14:creationId xmlns:p14="http://schemas.microsoft.com/office/powerpoint/2010/main" val="3895423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Amelia </a:t>
            </a:r>
            <a:r>
              <a:rPr lang="en-US" dirty="0" err="1" smtClean="0"/>
              <a:t>Bedelia</a:t>
            </a:r>
            <a:r>
              <a:rPr lang="en-US" dirty="0" smtClean="0"/>
              <a:t> Award</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32</a:t>
            </a:fld>
            <a:endParaRPr lang="en-US" dirty="0"/>
          </a:p>
        </p:txBody>
      </p:sp>
      <p:pic>
        <p:nvPicPr>
          <p:cNvPr id="6" name="Content Placeholder 5"/>
          <p:cNvPicPr>
            <a:picLocks noGrp="1" noChangeAspect="1"/>
          </p:cNvPicPr>
          <p:nvPr>
            <p:ph idx="1"/>
          </p:nvPr>
        </p:nvPicPr>
        <p:blipFill>
          <a:blip r:embed="rId3"/>
          <a:stretch>
            <a:fillRect/>
          </a:stretch>
        </p:blipFill>
        <p:spPr>
          <a:xfrm>
            <a:off x="1178398" y="1688124"/>
            <a:ext cx="6787204" cy="4099902"/>
          </a:xfrm>
          <a:prstGeom prst="rect">
            <a:avLst/>
          </a:prstGeom>
        </p:spPr>
      </p:pic>
    </p:spTree>
    <p:extLst>
      <p:ext uri="{BB962C8B-B14F-4D97-AF65-F5344CB8AC3E}">
        <p14:creationId xmlns:p14="http://schemas.microsoft.com/office/powerpoint/2010/main" val="1115829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l"/>
            <a:fld id="{5C06C424-E783-2A4B-A49B-6E477786D520}" type="slidenum">
              <a:rPr lang="en-US" smtClean="0"/>
              <a:pPr algn="l"/>
              <a:t>33</a:t>
            </a:fld>
            <a:endParaRPr lang="en-US" dirty="0"/>
          </a:p>
        </p:txBody>
      </p:sp>
      <p:pic>
        <p:nvPicPr>
          <p:cNvPr id="5" name="Content Placeholder 4" descr="DEW: My First Blog Award - LIEBSTE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00553" y="1001833"/>
            <a:ext cx="6156398" cy="4754880"/>
          </a:xfrm>
        </p:spPr>
      </p:pic>
    </p:spTree>
    <p:extLst>
      <p:ext uri="{BB962C8B-B14F-4D97-AF65-F5344CB8AC3E}">
        <p14:creationId xmlns:p14="http://schemas.microsoft.com/office/powerpoint/2010/main" val="1612994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79097" y="1975556"/>
            <a:ext cx="8229600" cy="3813144"/>
          </a:xfrm>
        </p:spPr>
        <p:txBody>
          <a:bodyPr>
            <a:normAutofit/>
          </a:bodyPr>
          <a:lstStyle/>
          <a:p>
            <a:pPr marL="0" indent="0">
              <a:buNone/>
            </a:pPr>
            <a:r>
              <a:rPr lang="en-US" sz="2000" dirty="0"/>
              <a:t>Back, Anthony., et., al. Approaching Difficult 	Communication Tasks in </a:t>
            </a:r>
            <a:r>
              <a:rPr lang="en-US" sz="2000" dirty="0" smtClean="0"/>
              <a:t>	Oncology</a:t>
            </a:r>
            <a:r>
              <a:rPr lang="en-US" sz="2000" dirty="0"/>
              <a:t>. </a:t>
            </a:r>
            <a:r>
              <a:rPr lang="en-US" sz="2000" i="1" dirty="0"/>
              <a:t>CA: A </a:t>
            </a:r>
            <a:r>
              <a:rPr lang="en-US" sz="2000" i="1" dirty="0" smtClean="0"/>
              <a:t>Cancer </a:t>
            </a:r>
            <a:r>
              <a:rPr lang="en-US" sz="2000" i="1" dirty="0"/>
              <a:t>Journal for Clinicians. </a:t>
            </a:r>
            <a:r>
              <a:rPr lang="en-US" sz="2000" dirty="0"/>
              <a:t>Vol. 55, No. </a:t>
            </a:r>
            <a:r>
              <a:rPr lang="en-US" sz="2000" dirty="0" smtClean="0"/>
              <a:t>3</a:t>
            </a:r>
            <a:r>
              <a:rPr lang="en-US" sz="2000" dirty="0"/>
              <a:t>, </a:t>
            </a:r>
            <a:r>
              <a:rPr lang="en-US" sz="2000" dirty="0" smtClean="0"/>
              <a:t>	May/June </a:t>
            </a:r>
            <a:r>
              <a:rPr lang="en-US" sz="2000" dirty="0"/>
              <a:t>2005)</a:t>
            </a:r>
          </a:p>
          <a:p>
            <a:pPr marL="0" indent="0">
              <a:buNone/>
            </a:pPr>
            <a:r>
              <a:rPr lang="en-US" sz="2000" dirty="0" smtClean="0"/>
              <a:t>Bandura, A. (1986). </a:t>
            </a:r>
            <a:r>
              <a:rPr lang="en-US" sz="2000" i="1" dirty="0" smtClean="0"/>
              <a:t>Social Foundations of Thought and Action: A Social </a:t>
            </a:r>
          </a:p>
          <a:p>
            <a:pPr marL="0" indent="0">
              <a:buNone/>
            </a:pPr>
            <a:r>
              <a:rPr lang="en-US" sz="2000" i="1" dirty="0"/>
              <a:t>	</a:t>
            </a:r>
            <a:r>
              <a:rPr lang="en-US" sz="2000" i="1" dirty="0" smtClean="0"/>
              <a:t>Cognitive Theory. </a:t>
            </a:r>
            <a:r>
              <a:rPr lang="en-US" sz="2000" dirty="0" smtClean="0"/>
              <a:t>Englewood Cliffs, NJ: Prentice Hall</a:t>
            </a:r>
          </a:p>
          <a:p>
            <a:pPr marL="0" indent="0">
              <a:buNone/>
            </a:pPr>
            <a:r>
              <a:rPr lang="en-US" sz="2000" dirty="0" smtClean="0"/>
              <a:t>Bandura, A. (1998). Health Promotion form the Perspective of Social 	Cognitive Theory. </a:t>
            </a:r>
            <a:r>
              <a:rPr lang="en-US" sz="2000" i="1" dirty="0" smtClean="0"/>
              <a:t>Psychology and Health.</a:t>
            </a:r>
            <a:r>
              <a:rPr lang="en-US" sz="2000" dirty="0" smtClean="0"/>
              <a:t> 13(4), 623-649</a:t>
            </a:r>
          </a:p>
          <a:p>
            <a:pPr marL="0" indent="0">
              <a:buNone/>
            </a:pPr>
            <a:r>
              <a:rPr lang="en-US" sz="2000" dirty="0" smtClean="0"/>
              <a:t>Bandura, A. (2005). The Evolution of Social Cognitive Theory. </a:t>
            </a:r>
            <a:r>
              <a:rPr lang="en-US" sz="2000" i="1" dirty="0" smtClean="0"/>
              <a:t>Great 	Minds </a:t>
            </a:r>
            <a:r>
              <a:rPr lang="en-US" sz="2000" i="1" dirty="0"/>
              <a:t> </a:t>
            </a:r>
            <a:r>
              <a:rPr lang="en-US" sz="2000" i="1" dirty="0" smtClean="0"/>
              <a:t>in Management. </a:t>
            </a:r>
            <a:r>
              <a:rPr lang="en-US" sz="2000" dirty="0" smtClean="0"/>
              <a:t>9-35; Oxford: Oxford University Press.</a:t>
            </a:r>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34</a:t>
            </a:fld>
            <a:endParaRPr lang="en-US" dirty="0"/>
          </a:p>
        </p:txBody>
      </p:sp>
    </p:spTree>
    <p:extLst>
      <p:ext uri="{BB962C8B-B14F-4D97-AF65-F5344CB8AC3E}">
        <p14:creationId xmlns:p14="http://schemas.microsoft.com/office/powerpoint/2010/main" val="3180462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Benson, WF and Aldrich, N. (2012).  Advance Care Planning: Ensuring 	Your </a:t>
            </a:r>
            <a:r>
              <a:rPr lang="en-US" dirty="0" smtClean="0"/>
              <a:t>	Wishes </a:t>
            </a:r>
            <a:r>
              <a:rPr lang="en-US" dirty="0"/>
              <a:t>are known and Honored if You are Unable to speak 	for </a:t>
            </a:r>
            <a:r>
              <a:rPr lang="en-US" dirty="0" smtClean="0"/>
              <a:t>	yourself</a:t>
            </a:r>
            <a:r>
              <a:rPr lang="en-US" dirty="0"/>
              <a:t>. </a:t>
            </a:r>
            <a:r>
              <a:rPr lang="en-US" i="1" dirty="0"/>
              <a:t>Critical Issue Brief. </a:t>
            </a:r>
            <a:r>
              <a:rPr lang="en-US" dirty="0"/>
              <a:t>Centers for Disease Control and </a:t>
            </a:r>
            <a:r>
              <a:rPr lang="en-US" dirty="0" smtClean="0"/>
              <a:t>Prevention</a:t>
            </a:r>
            <a:r>
              <a:rPr lang="en-US" dirty="0"/>
              <a:t>. </a:t>
            </a:r>
            <a:r>
              <a:rPr lang="en-US" dirty="0" smtClean="0"/>
              <a:t>	www.cdc.gov/aging</a:t>
            </a:r>
            <a:r>
              <a:rPr lang="en-US" dirty="0" smtClean="0">
                <a:hlinkClick r:id="rId2"/>
              </a:rPr>
              <a:t>ww.cdc.gov/aging</a:t>
            </a:r>
            <a:endParaRPr lang="en-US" dirty="0"/>
          </a:p>
          <a:p>
            <a:pPr marL="0" indent="0">
              <a:buNone/>
            </a:pPr>
            <a:r>
              <a:rPr lang="en-US" dirty="0"/>
              <a:t>Boyd-</a:t>
            </a:r>
            <a:r>
              <a:rPr lang="en-US" dirty="0" err="1"/>
              <a:t>Franklin,N</a:t>
            </a:r>
            <a:r>
              <a:rPr lang="en-US" dirty="0"/>
              <a:t>. and Lockwood, T.W. (2009). Spirituality and Religion</a:t>
            </a:r>
          </a:p>
          <a:p>
            <a:pPr marL="0" indent="0">
              <a:buNone/>
            </a:pPr>
            <a:r>
              <a:rPr lang="en-US" dirty="0"/>
              <a:t>	Implications for </a:t>
            </a:r>
            <a:r>
              <a:rPr lang="en-US" dirty="0" err="1"/>
              <a:t>psychotherpay</a:t>
            </a:r>
            <a:r>
              <a:rPr lang="en-US" dirty="0"/>
              <a:t> with African American families. In F. </a:t>
            </a:r>
          </a:p>
          <a:p>
            <a:pPr marL="0" indent="0">
              <a:buNone/>
            </a:pPr>
            <a:r>
              <a:rPr lang="en-US" dirty="0"/>
              <a:t>	Walsh (Ed). </a:t>
            </a:r>
            <a:r>
              <a:rPr lang="en-US" i="1" dirty="0"/>
              <a:t>Spiritual resources in family therapy. </a:t>
            </a:r>
            <a:r>
              <a:rPr lang="en-US" dirty="0"/>
              <a:t>(2</a:t>
            </a:r>
            <a:r>
              <a:rPr lang="en-US" baseline="30000" dirty="0"/>
              <a:t>nd</a:t>
            </a:r>
            <a:r>
              <a:rPr lang="en-US" dirty="0"/>
              <a:t> </a:t>
            </a:r>
            <a:r>
              <a:rPr lang="en-US" dirty="0" err="1"/>
              <a:t>ed</a:t>
            </a:r>
            <a:r>
              <a:rPr lang="en-US" dirty="0"/>
              <a:t>) 141-155. </a:t>
            </a:r>
          </a:p>
          <a:p>
            <a:pPr marL="0" indent="0">
              <a:buNone/>
            </a:pPr>
            <a:r>
              <a:rPr lang="en-US" dirty="0"/>
              <a:t>	New York: Guilford.</a:t>
            </a:r>
          </a:p>
          <a:p>
            <a:pPr marL="0" indent="0">
              <a:buNone/>
            </a:pPr>
            <a:r>
              <a:rPr lang="en-US" dirty="0"/>
              <a:t>Cain, C., </a:t>
            </a:r>
            <a:r>
              <a:rPr lang="en-US" dirty="0" err="1"/>
              <a:t>Surbone</a:t>
            </a:r>
            <a:r>
              <a:rPr lang="en-US" dirty="0"/>
              <a:t>, A., Elk, R., Kagawa-Singer, M. (2018). Culture and 	Palliative Care: Preferences, Communication, Meaning, and 	Mutual </a:t>
            </a:r>
            <a:r>
              <a:rPr lang="en-US" dirty="0" smtClean="0"/>
              <a:t>	Decision </a:t>
            </a:r>
            <a:r>
              <a:rPr lang="en-US" dirty="0"/>
              <a:t>Making. </a:t>
            </a:r>
            <a:r>
              <a:rPr lang="en-US" i="1" dirty="0"/>
              <a:t>Journal of pain and Symptom 	Management.</a:t>
            </a:r>
            <a:r>
              <a:rPr lang="en-US" dirty="0"/>
              <a:t>  55(5); </a:t>
            </a:r>
            <a:r>
              <a:rPr lang="en-US" dirty="0" smtClean="0"/>
              <a:t>	1408-19</a:t>
            </a:r>
            <a:r>
              <a:rPr lang="en-US" dirty="0"/>
              <a:t>.</a:t>
            </a:r>
          </a:p>
          <a:p>
            <a:pPr marL="0" indent="0">
              <a:buNone/>
            </a:pP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35</a:t>
            </a:fld>
            <a:endParaRPr lang="en-US" dirty="0"/>
          </a:p>
        </p:txBody>
      </p:sp>
    </p:spTree>
    <p:extLst>
      <p:ext uri="{BB962C8B-B14F-4D97-AF65-F5344CB8AC3E}">
        <p14:creationId xmlns:p14="http://schemas.microsoft.com/office/powerpoint/2010/main" val="1765565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err="1" smtClean="0"/>
              <a:t>Carr</a:t>
            </a:r>
            <a:r>
              <a:rPr lang="en-US" sz="2000" dirty="0"/>
              <a:t>, D. and </a:t>
            </a:r>
            <a:r>
              <a:rPr lang="en-US" sz="2000" dirty="0" err="1"/>
              <a:t>Luth</a:t>
            </a:r>
            <a:r>
              <a:rPr lang="en-US" sz="2000" dirty="0"/>
              <a:t>, E. (2017). Advance Care Planning: Contemporary 	Issues and Future Directions. </a:t>
            </a:r>
            <a:r>
              <a:rPr lang="en-US" sz="2000" i="1" dirty="0"/>
              <a:t>Innovation in Aging,</a:t>
            </a:r>
            <a:r>
              <a:rPr lang="en-US" sz="2000" dirty="0"/>
              <a:t> 1(1); 1-10.</a:t>
            </a:r>
          </a:p>
          <a:p>
            <a:pPr marL="0" indent="0">
              <a:buNone/>
            </a:pPr>
            <a:r>
              <a:rPr lang="en-US" sz="2000" dirty="0" err="1"/>
              <a:t>Fishbein</a:t>
            </a:r>
            <a:r>
              <a:rPr lang="en-US" sz="2000" dirty="0"/>
              <a:t>, M. and </a:t>
            </a:r>
            <a:r>
              <a:rPr lang="en-US" sz="2000" dirty="0" err="1"/>
              <a:t>Yzer</a:t>
            </a:r>
            <a:r>
              <a:rPr lang="en-US" sz="2000" dirty="0"/>
              <a:t>, M. (2003). Using Theory to Design Effective 	Health Behavior Interventions.</a:t>
            </a:r>
            <a:r>
              <a:rPr lang="en-US" sz="2000" i="1" dirty="0"/>
              <a:t> Communication Theory. </a:t>
            </a:r>
            <a:r>
              <a:rPr lang="en-US" sz="2000" dirty="0"/>
              <a:t>13(2), 164-	83.</a:t>
            </a:r>
          </a:p>
          <a:p>
            <a:pPr marL="0" indent="0">
              <a:buNone/>
            </a:pPr>
            <a:r>
              <a:rPr lang="en-US" sz="2000" dirty="0"/>
              <a:t>Fried, T.R., Bullock, K., </a:t>
            </a:r>
            <a:r>
              <a:rPr lang="en-US" sz="2000" dirty="0" err="1"/>
              <a:t>Iannone</a:t>
            </a:r>
            <a:r>
              <a:rPr lang="en-US" sz="2000" dirty="0"/>
              <a:t>, L., and O’Leary, J., (2009). 	Understanding Advance Care Planning as a Process of Health 	Behavior Change.</a:t>
            </a:r>
            <a:r>
              <a:rPr lang="en-US" sz="2000" i="1" dirty="0"/>
              <a:t> J Am Geriatric Soc</a:t>
            </a:r>
            <a:r>
              <a:rPr lang="en-US" sz="2000" dirty="0"/>
              <a:t>. 57:1547-1555</a:t>
            </a:r>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36</a:t>
            </a:fld>
            <a:endParaRPr lang="en-US" dirty="0"/>
          </a:p>
        </p:txBody>
      </p:sp>
    </p:spTree>
    <p:extLst>
      <p:ext uri="{BB962C8B-B14F-4D97-AF65-F5344CB8AC3E}">
        <p14:creationId xmlns:p14="http://schemas.microsoft.com/office/powerpoint/2010/main" val="1719583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Kennard, C. (2016) Undying Hope. </a:t>
            </a:r>
            <a:r>
              <a:rPr lang="en-US" sz="2000" i="1" dirty="0" smtClean="0"/>
              <a:t>Journal of Palliative Medicine</a:t>
            </a:r>
            <a:r>
              <a:rPr lang="en-US" sz="2000" dirty="0" smtClean="0"/>
              <a:t> 19(2).</a:t>
            </a:r>
          </a:p>
          <a:p>
            <a:pPr marL="0" indent="0">
              <a:buNone/>
            </a:pPr>
            <a:r>
              <a:rPr lang="en-US" sz="2000" dirty="0" smtClean="0"/>
              <a:t>Koenig, B., Gates-Williams, J. (1995).Understanding Cultural 	differences in caring for dying patients. </a:t>
            </a:r>
            <a:r>
              <a:rPr lang="en-US" sz="2000" i="1" dirty="0" smtClean="0"/>
              <a:t>West J. Med. </a:t>
            </a:r>
            <a:r>
              <a:rPr lang="en-US" sz="2000" dirty="0" smtClean="0"/>
              <a:t>163:244 as 	cited in Cain et al, 2018</a:t>
            </a:r>
          </a:p>
          <a:p>
            <a:pPr marL="0" indent="0">
              <a:buNone/>
            </a:pPr>
            <a:r>
              <a:rPr lang="en-US" sz="2000" dirty="0"/>
              <a:t>Levin, J., Chatters, L., Taylor, R. (2005) Religion Health and Medicine in 	African Americans: Implications for Physicians. </a:t>
            </a:r>
            <a:r>
              <a:rPr lang="en-US" sz="2000" i="1" dirty="0"/>
              <a:t>Journal of  the </a:t>
            </a:r>
            <a:r>
              <a:rPr lang="en-US" sz="2000" i="1" dirty="0" smtClean="0"/>
              <a:t>	National Medical </a:t>
            </a:r>
            <a:r>
              <a:rPr lang="en-US" sz="2000" i="1" dirty="0"/>
              <a:t>Association. </a:t>
            </a:r>
            <a:r>
              <a:rPr lang="en-US" sz="2000" dirty="0"/>
              <a:t>Vol 97, No 2: 237-249</a:t>
            </a:r>
          </a:p>
          <a:p>
            <a:pPr marL="0" indent="0">
              <a:buNone/>
            </a:pPr>
            <a:endParaRPr lang="en-US" sz="2000"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37</a:t>
            </a:fld>
            <a:endParaRPr lang="en-US" dirty="0"/>
          </a:p>
        </p:txBody>
      </p:sp>
    </p:spTree>
    <p:extLst>
      <p:ext uri="{BB962C8B-B14F-4D97-AF65-F5344CB8AC3E}">
        <p14:creationId xmlns:p14="http://schemas.microsoft.com/office/powerpoint/2010/main" val="3922703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Nye, W. (1993). Amazing Grace: Religion and identity among elderly </a:t>
            </a:r>
          </a:p>
          <a:p>
            <a:pPr marL="0" indent="0">
              <a:buNone/>
            </a:pPr>
            <a:r>
              <a:rPr lang="en-US" sz="2000" dirty="0"/>
              <a:t>	</a:t>
            </a:r>
            <a:r>
              <a:rPr lang="en-US" sz="2000" dirty="0" smtClean="0"/>
              <a:t>black individuals. </a:t>
            </a:r>
            <a:r>
              <a:rPr lang="en-US" sz="2000" i="1" dirty="0" smtClean="0"/>
              <a:t>International Journal for Aging and Human</a:t>
            </a:r>
          </a:p>
          <a:p>
            <a:pPr marL="0" indent="0">
              <a:buNone/>
            </a:pPr>
            <a:r>
              <a:rPr lang="en-US" sz="2000" i="1" dirty="0"/>
              <a:t>	</a:t>
            </a:r>
            <a:r>
              <a:rPr lang="en-US" sz="2000" i="1" dirty="0" smtClean="0"/>
              <a:t>Development. </a:t>
            </a:r>
            <a:r>
              <a:rPr lang="en-US" sz="2000" dirty="0" smtClean="0"/>
              <a:t>36, 103-114</a:t>
            </a:r>
          </a:p>
          <a:p>
            <a:pPr marL="0" indent="0">
              <a:buNone/>
            </a:pPr>
            <a:r>
              <a:rPr lang="en-US" sz="2000" dirty="0" err="1" smtClean="0"/>
              <a:t>Noar</a:t>
            </a:r>
            <a:r>
              <a:rPr lang="en-US" sz="2000" dirty="0" smtClean="0"/>
              <a:t>, S. (2005). A health Educator’s Guide to Theories of health </a:t>
            </a:r>
          </a:p>
          <a:p>
            <a:pPr marL="0" indent="0">
              <a:buNone/>
            </a:pPr>
            <a:r>
              <a:rPr lang="en-US" sz="2000" dirty="0"/>
              <a:t>	</a:t>
            </a:r>
            <a:r>
              <a:rPr lang="en-US" sz="2000" dirty="0" smtClean="0"/>
              <a:t>Behavior. </a:t>
            </a:r>
            <a:r>
              <a:rPr lang="en-US" sz="2000" i="1" dirty="0" smtClean="0"/>
              <a:t>International Quarterly of Community Health Education.</a:t>
            </a:r>
            <a:endParaRPr lang="en-US" sz="2000" dirty="0" smtClean="0"/>
          </a:p>
          <a:p>
            <a:pPr marL="0" indent="0">
              <a:buNone/>
            </a:pPr>
            <a:r>
              <a:rPr lang="en-US" sz="2000" dirty="0"/>
              <a:t>	</a:t>
            </a:r>
            <a:r>
              <a:rPr lang="en-US" sz="2000" dirty="0" smtClean="0"/>
              <a:t>25(1), 75-92.</a:t>
            </a:r>
          </a:p>
          <a:p>
            <a:pPr marL="0" indent="0">
              <a:buNone/>
            </a:pPr>
            <a:r>
              <a:rPr lang="en-US" sz="2000" dirty="0"/>
              <a:t>Pew Research Center. (Nov. 19, 2019-June 3, 2020). </a:t>
            </a:r>
            <a:r>
              <a:rPr lang="en-US" sz="2000" i="1" dirty="0"/>
              <a:t>Faith Among</a:t>
            </a:r>
          </a:p>
          <a:p>
            <a:pPr marL="0" indent="0">
              <a:buNone/>
            </a:pPr>
            <a:r>
              <a:rPr lang="en-US" sz="2000" i="1" dirty="0"/>
              <a:t>	Black Americans</a:t>
            </a:r>
            <a:r>
              <a:rPr lang="en-US" sz="2000" dirty="0"/>
              <a:t>. https://pewrsr.ch/2PpYbzW</a:t>
            </a:r>
          </a:p>
          <a:p>
            <a:pPr marL="0" indent="0">
              <a:buNone/>
            </a:pPr>
            <a:endParaRPr lang="en-US" sz="2000" dirty="0" smtClean="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38</a:t>
            </a:fld>
            <a:endParaRPr lang="en-US" dirty="0"/>
          </a:p>
        </p:txBody>
      </p:sp>
    </p:spTree>
    <p:extLst>
      <p:ext uri="{BB962C8B-B14F-4D97-AF65-F5344CB8AC3E}">
        <p14:creationId xmlns:p14="http://schemas.microsoft.com/office/powerpoint/2010/main" val="795974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Savage, J. (1996). Listening and Caring Skills. A guide for Groups and 	Leaders. Nashville: Abingdon Press.</a:t>
            </a:r>
          </a:p>
          <a:p>
            <a:pPr marL="0" indent="0">
              <a:buNone/>
            </a:pPr>
            <a:r>
              <a:rPr lang="en-US" sz="2000" dirty="0" smtClean="0"/>
              <a:t>Van </a:t>
            </a:r>
            <a:r>
              <a:rPr lang="en-US" sz="2000" dirty="0" err="1" smtClean="0"/>
              <a:t>Scoy</a:t>
            </a:r>
            <a:r>
              <a:rPr lang="en-US" sz="2000" dirty="0" smtClean="0"/>
              <a:t>, L., Levi, B., Witt, P., Bramble, C., Richardson, C., </a:t>
            </a:r>
            <a:r>
              <a:rPr lang="en-US" sz="2000" dirty="0" err="1" smtClean="0"/>
              <a:t>Putzig</a:t>
            </a:r>
            <a:r>
              <a:rPr lang="en-US" sz="2000" dirty="0" smtClean="0"/>
              <a:t>, I., 	Levi, R., Wasserman, E., </a:t>
            </a:r>
            <a:r>
              <a:rPr lang="en-US" sz="2000" dirty="0" err="1" smtClean="0"/>
              <a:t>Chincilli</a:t>
            </a:r>
            <a:r>
              <a:rPr lang="en-US" sz="2000" dirty="0" smtClean="0"/>
              <a:t>, V., </a:t>
            </a:r>
            <a:r>
              <a:rPr lang="en-US" sz="2000" dirty="0" err="1" smtClean="0"/>
              <a:t>Tucci</a:t>
            </a:r>
            <a:r>
              <a:rPr lang="en-US" sz="2000" dirty="0" smtClean="0"/>
              <a:t>, A., and Green, M.	(2020).  Association of Participation in an End-of-life Conversation</a:t>
            </a:r>
          </a:p>
          <a:p>
            <a:pPr marL="0" indent="0">
              <a:buNone/>
            </a:pPr>
            <a:r>
              <a:rPr lang="en-US" sz="2000" dirty="0"/>
              <a:t>	</a:t>
            </a:r>
            <a:r>
              <a:rPr lang="en-US" sz="2000" dirty="0" smtClean="0"/>
              <a:t>Game with Advance Care Planning Behavior and Perspectives 	Among African Americans. </a:t>
            </a:r>
            <a:r>
              <a:rPr lang="en-US" sz="2000" i="1" dirty="0" smtClean="0"/>
              <a:t>JAMA Network Open.</a:t>
            </a:r>
            <a:r>
              <a:rPr lang="en-US" sz="2000" dirty="0" smtClean="0"/>
              <a:t> 3(5), 1-14.</a:t>
            </a:r>
          </a:p>
          <a:p>
            <a:pPr marL="0" indent="0">
              <a:buNone/>
            </a:pPr>
            <a:r>
              <a:rPr lang="en-US" sz="2000" dirty="0" err="1" smtClean="0"/>
              <a:t>Wicher</a:t>
            </a:r>
            <a:r>
              <a:rPr lang="en-US" sz="2000" dirty="0" smtClean="0"/>
              <a:t>, C., and Meeker, M. (2012). What Influences African American</a:t>
            </a:r>
          </a:p>
          <a:p>
            <a:pPr marL="0" indent="0">
              <a:buNone/>
            </a:pPr>
            <a:r>
              <a:rPr lang="en-US" sz="2000" dirty="0"/>
              <a:t>	</a:t>
            </a:r>
            <a:r>
              <a:rPr lang="en-US" sz="2000" dirty="0" smtClean="0"/>
              <a:t>End of Life preferences? </a:t>
            </a:r>
            <a:r>
              <a:rPr lang="en-US" sz="2000" i="1" dirty="0" smtClean="0"/>
              <a:t>Journal of Health Care for the Poor and </a:t>
            </a:r>
          </a:p>
          <a:p>
            <a:pPr marL="0" indent="0">
              <a:buNone/>
            </a:pPr>
            <a:r>
              <a:rPr lang="en-US" sz="2000" i="1" dirty="0"/>
              <a:t>	</a:t>
            </a:r>
            <a:r>
              <a:rPr lang="en-US" sz="2000" i="1" dirty="0" smtClean="0"/>
              <a:t>Underserved. </a:t>
            </a:r>
            <a:r>
              <a:rPr lang="en-US" sz="2000" dirty="0" smtClean="0"/>
              <a:t>23(1); 28-58.</a:t>
            </a:r>
            <a:endParaRPr lang="en-US" sz="2000"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39</a:t>
            </a:fld>
            <a:endParaRPr lang="en-US" dirty="0"/>
          </a:p>
        </p:txBody>
      </p:sp>
    </p:spTree>
    <p:extLst>
      <p:ext uri="{BB962C8B-B14F-4D97-AF65-F5344CB8AC3E}">
        <p14:creationId xmlns:p14="http://schemas.microsoft.com/office/powerpoint/2010/main" val="174915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76400"/>
            <a:ext cx="8229600" cy="4290646"/>
          </a:xfrm>
        </p:spPr>
        <p:txBody>
          <a:bodyPr>
            <a:normAutofit lnSpcReduction="10000"/>
          </a:bodyPr>
          <a:lstStyle/>
          <a:p>
            <a:r>
              <a:rPr lang="en-US" sz="2800" dirty="0" smtClean="0"/>
              <a:t>Review Advance Care Planning (ACP)</a:t>
            </a:r>
          </a:p>
          <a:p>
            <a:r>
              <a:rPr lang="en-US" sz="2800" dirty="0" smtClean="0"/>
              <a:t>Understand Social Cognitive Theory (SCT) as a health based intervention</a:t>
            </a:r>
          </a:p>
          <a:p>
            <a:r>
              <a:rPr lang="en-US" sz="2800" dirty="0" smtClean="0"/>
              <a:t>Examine some cultural and religious beliefs of African Americans and its impact on Advance Care Planning (ACP)</a:t>
            </a:r>
          </a:p>
          <a:p>
            <a:r>
              <a:rPr lang="en-US" sz="2800" dirty="0" smtClean="0"/>
              <a:t>Identify best practices for inter-cultural communication to encourage ACP</a:t>
            </a:r>
          </a:p>
          <a:p>
            <a:endParaRPr lang="en-US" sz="2800" dirty="0" smtClean="0"/>
          </a:p>
          <a:p>
            <a:endParaRPr lang="en-US" sz="2800" dirty="0" smtClean="0"/>
          </a:p>
          <a:p>
            <a:endParaRPr lang="en-US" sz="2800" dirty="0" smtClean="0"/>
          </a:p>
          <a:p>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4</a:t>
            </a:fld>
            <a:endParaRPr lang="en-US" dirty="0"/>
          </a:p>
        </p:txBody>
      </p:sp>
    </p:spTree>
    <p:extLst>
      <p:ext uri="{BB962C8B-B14F-4D97-AF65-F5344CB8AC3E}">
        <p14:creationId xmlns:p14="http://schemas.microsoft.com/office/powerpoint/2010/main" val="3842533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err="1"/>
              <a:t>Yadav</a:t>
            </a:r>
            <a:r>
              <a:rPr lang="en-US" sz="2000" dirty="0"/>
              <a:t>, K. </a:t>
            </a:r>
            <a:r>
              <a:rPr lang="en-US" sz="2000" dirty="0" err="1"/>
              <a:t>Gabler</a:t>
            </a:r>
            <a:r>
              <a:rPr lang="en-US" sz="2000" dirty="0"/>
              <a:t>, N., Cooney, E., Kent, S., Kim, J., </a:t>
            </a:r>
            <a:r>
              <a:rPr lang="en-US" sz="2000" dirty="0" err="1"/>
              <a:t>Herbst</a:t>
            </a:r>
            <a:r>
              <a:rPr lang="en-US" sz="2000" dirty="0"/>
              <a:t>, N., </a:t>
            </a:r>
            <a:r>
              <a:rPr lang="en-US" sz="2000" dirty="0" err="1"/>
              <a:t>Mante</a:t>
            </a:r>
            <a:r>
              <a:rPr lang="en-US" sz="2000" dirty="0"/>
              <a:t>,</a:t>
            </a:r>
          </a:p>
          <a:p>
            <a:pPr marL="0" indent="0">
              <a:buNone/>
            </a:pPr>
            <a:r>
              <a:rPr lang="en-US" sz="2000" dirty="0"/>
              <a:t>	A., </a:t>
            </a:r>
            <a:r>
              <a:rPr lang="en-US" sz="2000" dirty="0" err="1"/>
              <a:t>Haplern</a:t>
            </a:r>
            <a:r>
              <a:rPr lang="en-US" sz="2000" dirty="0"/>
              <a:t>, S., </a:t>
            </a:r>
            <a:r>
              <a:rPr lang="en-US" sz="2000" dirty="0" err="1"/>
              <a:t>Courtright</a:t>
            </a:r>
            <a:r>
              <a:rPr lang="en-US" sz="2000" dirty="0"/>
              <a:t>, K. (2017). Approximately One in Three </a:t>
            </a:r>
          </a:p>
          <a:p>
            <a:pPr marL="0" indent="0">
              <a:buNone/>
            </a:pPr>
            <a:r>
              <a:rPr lang="en-US" sz="2000" dirty="0"/>
              <a:t>	US Adults Completes any type of Advance Directive for End of life 	Care. </a:t>
            </a:r>
            <a:r>
              <a:rPr lang="en-US" sz="2000" i="1" dirty="0"/>
              <a:t>Health Affairs. </a:t>
            </a:r>
            <a:r>
              <a:rPr lang="en-US" sz="2000" dirty="0"/>
              <a:t>July; 36:7.</a:t>
            </a:r>
          </a:p>
          <a:p>
            <a:pPr marL="0" indent="0">
              <a:buNone/>
            </a:pP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40</a:t>
            </a:fld>
            <a:endParaRPr lang="en-US" dirty="0"/>
          </a:p>
        </p:txBody>
      </p:sp>
    </p:spTree>
    <p:extLst>
      <p:ext uri="{BB962C8B-B14F-4D97-AF65-F5344CB8AC3E}">
        <p14:creationId xmlns:p14="http://schemas.microsoft.com/office/powerpoint/2010/main" val="282688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3035" y="941387"/>
            <a:ext cx="7772400" cy="1470025"/>
          </a:xfrm>
        </p:spPr>
        <p:txBody>
          <a:bodyPr/>
          <a:lstStyle/>
          <a:p>
            <a:r>
              <a:rPr lang="en-US" dirty="0"/>
              <a:t>Questions?</a:t>
            </a:r>
          </a:p>
        </p:txBody>
      </p:sp>
      <p:sp>
        <p:nvSpPr>
          <p:cNvPr id="2" name="Subtitle 1"/>
          <p:cNvSpPr>
            <a:spLocks noGrp="1"/>
          </p:cNvSpPr>
          <p:nvPr>
            <p:ph type="subTitle" idx="1"/>
          </p:nvPr>
        </p:nvSpPr>
        <p:spPr>
          <a:xfrm>
            <a:off x="685800" y="1676400"/>
            <a:ext cx="7772400" cy="1752600"/>
          </a:xfrm>
        </p:spPr>
        <p:txBody>
          <a:bodyPr/>
          <a:lstStyle/>
          <a:p>
            <a:r>
              <a:rPr lang="en-US" dirty="0"/>
              <a:t>Please type your question into the questions panel on your WebEx control panel.</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2790174"/>
            <a:ext cx="4080223" cy="219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63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your race/ethnicity?</a:t>
            </a:r>
          </a:p>
          <a:p>
            <a:pPr marL="914400" lvl="1" indent="-514350">
              <a:buFont typeface="+mj-lt"/>
              <a:buAutoNum type="alphaLcParenR"/>
            </a:pPr>
            <a:r>
              <a:rPr lang="en-US" sz="2400" dirty="0" smtClean="0"/>
              <a:t>African American/Black</a:t>
            </a:r>
          </a:p>
          <a:p>
            <a:pPr marL="914400" lvl="1" indent="-514350">
              <a:buFont typeface="+mj-lt"/>
              <a:buAutoNum type="alphaLcParenR"/>
            </a:pPr>
            <a:r>
              <a:rPr lang="en-US" sz="2400" dirty="0" smtClean="0"/>
              <a:t>Asian</a:t>
            </a:r>
          </a:p>
          <a:p>
            <a:pPr marL="914400" lvl="1" indent="-514350">
              <a:buFont typeface="+mj-lt"/>
              <a:buAutoNum type="alphaLcParenR"/>
            </a:pPr>
            <a:r>
              <a:rPr lang="en-US" sz="2400" dirty="0" smtClean="0"/>
              <a:t>Caucasian/White</a:t>
            </a:r>
          </a:p>
          <a:p>
            <a:pPr marL="914400" lvl="1" indent="-514350">
              <a:buFont typeface="+mj-lt"/>
              <a:buAutoNum type="alphaLcParenR"/>
            </a:pPr>
            <a:r>
              <a:rPr lang="en-US" sz="2400" dirty="0" smtClean="0"/>
              <a:t>Hispanic/Latino(a)</a:t>
            </a:r>
          </a:p>
          <a:p>
            <a:pPr marL="914400" lvl="1" indent="-514350">
              <a:buFont typeface="+mj-lt"/>
              <a:buAutoNum type="alphaLcParenR"/>
            </a:pPr>
            <a:r>
              <a:rPr lang="en-US" sz="2400" dirty="0" smtClean="0"/>
              <a:t>Indigenous/Native American</a:t>
            </a:r>
          </a:p>
          <a:p>
            <a:pPr marL="914400" lvl="1" indent="-514350">
              <a:buFont typeface="+mj-lt"/>
              <a:buAutoNum type="alphaLcParenR"/>
            </a:pPr>
            <a:r>
              <a:rPr lang="en-US" sz="2400" dirty="0" smtClean="0"/>
              <a:t>Multiracial/multiple ethnicities</a:t>
            </a:r>
          </a:p>
          <a:p>
            <a:pPr marL="914400" lvl="1" indent="-514350">
              <a:buFont typeface="+mj-lt"/>
              <a:buAutoNum type="alphaLcParenR"/>
            </a:pPr>
            <a:r>
              <a:rPr lang="en-US" sz="2400" dirty="0" smtClean="0"/>
              <a:t>Prefer not to answer</a:t>
            </a:r>
          </a:p>
          <a:p>
            <a:pPr marL="914400" lvl="1" indent="-514350">
              <a:buFont typeface="+mj-lt"/>
              <a:buAutoNum type="alphaLcParenR"/>
            </a:pPr>
            <a:endParaRPr lang="en-US" sz="2400" dirty="0" smtClean="0"/>
          </a:p>
          <a:p>
            <a:pPr marL="914400" lvl="1" indent="-514350">
              <a:buFont typeface="+mj-lt"/>
              <a:buAutoNum type="alphaLcParenR"/>
            </a:pP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5</a:t>
            </a:fld>
            <a:endParaRPr lang="en-US" dirty="0"/>
          </a:p>
        </p:txBody>
      </p:sp>
    </p:spTree>
    <p:extLst>
      <p:ext uri="{BB962C8B-B14F-4D97-AF65-F5344CB8AC3E}">
        <p14:creationId xmlns:p14="http://schemas.microsoft.com/office/powerpoint/2010/main" val="1356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Have you personally completed any form of Advance Care Planning (Advance Directive, Living Will, Durable Power of Attorney for Health Care or Health Care Proxy?)</a:t>
            </a:r>
          </a:p>
          <a:p>
            <a:pPr marL="971550" lvl="1" indent="-514350">
              <a:buFont typeface="+mj-lt"/>
              <a:buAutoNum type="alphaLcParenR"/>
            </a:pPr>
            <a:r>
              <a:rPr lang="en-US" dirty="0" smtClean="0"/>
              <a:t>Yes</a:t>
            </a:r>
          </a:p>
          <a:p>
            <a:pPr marL="971550" lvl="1" indent="-514350">
              <a:buFont typeface="+mj-lt"/>
              <a:buAutoNum type="alphaLcParenR"/>
            </a:pPr>
            <a:r>
              <a:rPr lang="en-US" dirty="0" smtClean="0"/>
              <a:t>No</a:t>
            </a:r>
          </a:p>
          <a:p>
            <a:pPr marL="971550" lvl="1" indent="-514350">
              <a:buFont typeface="+mj-lt"/>
              <a:buAutoNum type="alphaLcParenR"/>
            </a:pPr>
            <a:r>
              <a:rPr lang="en-US" dirty="0" smtClean="0"/>
              <a:t>Prefer not to answer</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6</a:t>
            </a:fld>
            <a:endParaRPr lang="en-US" dirty="0"/>
          </a:p>
        </p:txBody>
      </p:sp>
    </p:spTree>
    <p:extLst>
      <p:ext uri="{BB962C8B-B14F-4D97-AF65-F5344CB8AC3E}">
        <p14:creationId xmlns:p14="http://schemas.microsoft.com/office/powerpoint/2010/main" val="256761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#3</a:t>
            </a:r>
            <a:endParaRPr lang="en-US" dirty="0"/>
          </a:p>
        </p:txBody>
      </p:sp>
      <p:sp>
        <p:nvSpPr>
          <p:cNvPr id="3" name="Content Placeholder 2"/>
          <p:cNvSpPr>
            <a:spLocks noGrp="1"/>
          </p:cNvSpPr>
          <p:nvPr>
            <p:ph idx="1"/>
          </p:nvPr>
        </p:nvSpPr>
        <p:spPr/>
        <p:txBody>
          <a:bodyPr/>
          <a:lstStyle/>
          <a:p>
            <a:r>
              <a:rPr lang="en-US" dirty="0" smtClean="0"/>
              <a:t>Have you experienced difficulties having Advance Care Planning discussions with patients?</a:t>
            </a:r>
          </a:p>
          <a:p>
            <a:pPr marL="971550" lvl="1" indent="-514350">
              <a:buFont typeface="+mj-lt"/>
              <a:buAutoNum type="alphaLcParenR"/>
            </a:pPr>
            <a:r>
              <a:rPr lang="en-US" dirty="0" smtClean="0"/>
              <a:t>Yes</a:t>
            </a:r>
          </a:p>
          <a:p>
            <a:pPr marL="971550" lvl="1" indent="-514350">
              <a:buFont typeface="+mj-lt"/>
              <a:buAutoNum type="alphaLcParenR"/>
            </a:pPr>
            <a:r>
              <a:rPr lang="en-US" dirty="0" smtClean="0"/>
              <a:t>No</a:t>
            </a:r>
          </a:p>
          <a:p>
            <a:pPr marL="971550" lvl="1" indent="-514350">
              <a:buFont typeface="+mj-lt"/>
              <a:buAutoNum type="alphaLcParenR"/>
            </a:pPr>
            <a:r>
              <a:rPr lang="en-US" dirty="0" smtClean="0"/>
              <a:t>N/A</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7</a:t>
            </a:fld>
            <a:endParaRPr lang="en-US" dirty="0"/>
          </a:p>
        </p:txBody>
      </p:sp>
    </p:spTree>
    <p:extLst>
      <p:ext uri="{BB962C8B-B14F-4D97-AF65-F5344CB8AC3E}">
        <p14:creationId xmlns:p14="http://schemas.microsoft.com/office/powerpoint/2010/main" val="362464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#4</a:t>
            </a:r>
            <a:endParaRPr lang="en-US" dirty="0"/>
          </a:p>
        </p:txBody>
      </p:sp>
      <p:sp>
        <p:nvSpPr>
          <p:cNvPr id="3" name="Content Placeholder 2"/>
          <p:cNvSpPr>
            <a:spLocks noGrp="1"/>
          </p:cNvSpPr>
          <p:nvPr>
            <p:ph idx="1"/>
          </p:nvPr>
        </p:nvSpPr>
        <p:spPr/>
        <p:txBody>
          <a:bodyPr/>
          <a:lstStyle/>
          <a:p>
            <a:r>
              <a:rPr lang="en-US" dirty="0" smtClean="0"/>
              <a:t>Are you aware of the laws in your state concerning Advance Directives and/or ACP?</a:t>
            </a:r>
          </a:p>
          <a:p>
            <a:pPr marL="971550" lvl="1" indent="-514350">
              <a:buFont typeface="+mj-lt"/>
              <a:buAutoNum type="alphaLcParenR"/>
            </a:pPr>
            <a:r>
              <a:rPr lang="en-US" dirty="0" smtClean="0"/>
              <a:t>Yes</a:t>
            </a:r>
          </a:p>
          <a:p>
            <a:pPr marL="971550" lvl="1" indent="-514350">
              <a:buFont typeface="+mj-lt"/>
              <a:buAutoNum type="alphaLcParenR"/>
            </a:pPr>
            <a:r>
              <a:rPr lang="en-US" dirty="0" smtClean="0"/>
              <a:t>No</a:t>
            </a:r>
          </a:p>
          <a:p>
            <a:pPr marL="971550" lvl="1" indent="-514350">
              <a:buFont typeface="+mj-lt"/>
              <a:buAutoNum type="alphaLcParenR"/>
            </a:pPr>
            <a:r>
              <a:rPr lang="en-US" dirty="0" smtClean="0"/>
              <a:t>N/A</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8</a:t>
            </a:fld>
            <a:endParaRPr lang="en-US" dirty="0"/>
          </a:p>
        </p:txBody>
      </p:sp>
    </p:spTree>
    <p:extLst>
      <p:ext uri="{BB962C8B-B14F-4D97-AF65-F5344CB8AC3E}">
        <p14:creationId xmlns:p14="http://schemas.microsoft.com/office/powerpoint/2010/main" val="326568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 Advance care Planning</a:t>
            </a:r>
            <a:endParaRPr lang="en-US" dirty="0"/>
          </a:p>
        </p:txBody>
      </p:sp>
      <p:sp>
        <p:nvSpPr>
          <p:cNvPr id="6" name="Text Placeholder 5"/>
          <p:cNvSpPr>
            <a:spLocks noGrp="1"/>
          </p:cNvSpPr>
          <p:nvPr>
            <p:ph type="body" idx="1"/>
          </p:nvPr>
        </p:nvSpPr>
        <p:spPr/>
        <p:txBody>
          <a:bodyPr/>
          <a:lstStyle/>
          <a:p>
            <a:r>
              <a:rPr lang="en-US" dirty="0" smtClean="0"/>
              <a:t>At A Glance</a:t>
            </a:r>
            <a:endParaRPr lang="en-US" dirty="0"/>
          </a:p>
        </p:txBody>
      </p:sp>
      <p:sp>
        <p:nvSpPr>
          <p:cNvPr id="4" name="Slide Number Placeholder 3"/>
          <p:cNvSpPr>
            <a:spLocks noGrp="1"/>
          </p:cNvSpPr>
          <p:nvPr>
            <p:ph type="sldNum" sz="quarter" idx="10"/>
          </p:nvPr>
        </p:nvSpPr>
        <p:spPr/>
        <p:txBody>
          <a:bodyPr/>
          <a:lstStyle/>
          <a:p>
            <a:pPr algn="l"/>
            <a:fld id="{5C06C424-E783-2A4B-A49B-6E477786D520}" type="slidenum">
              <a:rPr lang="en-US" smtClean="0"/>
              <a:pPr algn="l"/>
              <a:t>9</a:t>
            </a:fld>
            <a:endParaRPr lang="en-US" dirty="0"/>
          </a:p>
        </p:txBody>
      </p:sp>
    </p:spTree>
    <p:extLst>
      <p:ext uri="{BB962C8B-B14F-4D97-AF65-F5344CB8AC3E}">
        <p14:creationId xmlns:p14="http://schemas.microsoft.com/office/powerpoint/2010/main" val="2562970724"/>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3E4C41C7A6BE45A0A5CF5079B86C58" ma:contentTypeVersion="13" ma:contentTypeDescription="Create a new document." ma:contentTypeScope="" ma:versionID="bd3d586497de08dd4bdf87b9e63a8e46">
  <xsd:schema xmlns:xsd="http://www.w3.org/2001/XMLSchema" xmlns:xs="http://www.w3.org/2001/XMLSchema" xmlns:p="http://schemas.microsoft.com/office/2006/metadata/properties" xmlns:ns3="3c202723-bd10-40f0-938a-29f0318d1419" xmlns:ns4="f6c5ac59-b5a2-4352-aee8-f96dde06133d" targetNamespace="http://schemas.microsoft.com/office/2006/metadata/properties" ma:root="true" ma:fieldsID="f22bafc43242d082170cce95737d6e51" ns3:_="" ns4:_="">
    <xsd:import namespace="3c202723-bd10-40f0-938a-29f0318d1419"/>
    <xsd:import namespace="f6c5ac59-b5a2-4352-aee8-f96dde0613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202723-bd10-40f0-938a-29f0318d1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c5ac59-b5a2-4352-aee8-f96dde0613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F53D0-F1A4-44A5-9A01-2E8BE4DDF0B3}">
  <ds:schemaRefs>
    <ds:schemaRef ds:uri="http://purl.org/dc/terms/"/>
    <ds:schemaRef ds:uri="http://schemas.microsoft.com/office/2006/metadata/properties"/>
    <ds:schemaRef ds:uri="3c202723-bd10-40f0-938a-29f0318d1419"/>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f6c5ac59-b5a2-4352-aee8-f96dde06133d"/>
    <ds:schemaRef ds:uri="http://purl.org/dc/dcmitype/"/>
  </ds:schemaRefs>
</ds:datastoreItem>
</file>

<file path=customXml/itemProps2.xml><?xml version="1.0" encoding="utf-8"?>
<ds:datastoreItem xmlns:ds="http://schemas.openxmlformats.org/officeDocument/2006/customXml" ds:itemID="{EC6B3361-0831-4EDD-AA2B-E61615293E71}">
  <ds:schemaRefs>
    <ds:schemaRef ds:uri="http://schemas.microsoft.com/sharepoint/v3/contenttype/forms"/>
  </ds:schemaRefs>
</ds:datastoreItem>
</file>

<file path=customXml/itemProps3.xml><?xml version="1.0" encoding="utf-8"?>
<ds:datastoreItem xmlns:ds="http://schemas.openxmlformats.org/officeDocument/2006/customXml" ds:itemID="{4993F4B0-FF8C-4C34-93C7-506FDF7E7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202723-bd10-40f0-938a-29f0318d1419"/>
    <ds:schemaRef ds:uri="f6c5ac59-b5a2-4352-aee8-f96dde0613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3761</TotalTime>
  <Words>3601</Words>
  <Application>Microsoft Office PowerPoint</Application>
  <PresentationFormat>On-screen Show (4:3)</PresentationFormat>
  <Paragraphs>325</Paragraphs>
  <Slides>41</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Lucida Grande</vt:lpstr>
      <vt:lpstr>Wingdings</vt:lpstr>
      <vt:lpstr>Office Theme</vt:lpstr>
      <vt:lpstr>Advance Care Planning and African Americans</vt:lpstr>
      <vt:lpstr>Rev. Moneka A. Thompson</vt:lpstr>
      <vt:lpstr>When it comes to ACP and African Americans…</vt:lpstr>
      <vt:lpstr>Learning Objectives</vt:lpstr>
      <vt:lpstr>Poll Question #1</vt:lpstr>
      <vt:lpstr>Poll Question #2</vt:lpstr>
      <vt:lpstr>Poll Question #3</vt:lpstr>
      <vt:lpstr>Poll Question #4</vt:lpstr>
      <vt:lpstr>I. Advance care Planning</vt:lpstr>
      <vt:lpstr>What is Advance Care Planning?</vt:lpstr>
      <vt:lpstr>Who is involved with ACP?</vt:lpstr>
      <vt:lpstr>Patient Self-Determination Act (PSDA)</vt:lpstr>
      <vt:lpstr>Renewed Interest in ACP</vt:lpstr>
      <vt:lpstr>ACP in the Numbers</vt:lpstr>
      <vt:lpstr>Barriers to ACP Completion in African Americans (Benson &amp; Aldrich, 2012; Van Scoy et al, 2020; Wicher &amp; Meeker, 2012)</vt:lpstr>
      <vt:lpstr>Importance of Religion in African Americans</vt:lpstr>
      <vt:lpstr>Impact of Religion in  African Americans  (Nye,1993; Levin et al, 2005; Boyd-Franklin &amp; Lockwood, 2009)</vt:lpstr>
      <vt:lpstr>Hope in Religious  African Americans</vt:lpstr>
      <vt:lpstr>Impact of Religion in ACP with African Americans (Levin et al, 2005)</vt:lpstr>
      <vt:lpstr>II. Social Cognitive Theory</vt:lpstr>
      <vt:lpstr>What is Social Cognitive Theory (SCT)?(Bandura, 1986)</vt:lpstr>
      <vt:lpstr>Understanding SCT (Bandura, 1986; 1998; 2005) </vt:lpstr>
      <vt:lpstr>SCT and ACP with African  Americans   (Fried, et al, 2009; Van Scoy et al., 2020)              </vt:lpstr>
      <vt:lpstr>SCT and ACP </vt:lpstr>
      <vt:lpstr>ACP and African Americans: Encouraging Participation </vt:lpstr>
      <vt:lpstr>IV. Communicating ACP with African Americans</vt:lpstr>
      <vt:lpstr>Mind the Gap: Starting the Conversation</vt:lpstr>
      <vt:lpstr>Responding to Patients</vt:lpstr>
      <vt:lpstr>The ABCDE Communication Model (Koenig &amp; Gates-Williams as cited and adapted by Cain et al, 2018)</vt:lpstr>
      <vt:lpstr>Case Presentation #1</vt:lpstr>
      <vt:lpstr>Case Presentation #2</vt:lpstr>
      <vt:lpstr>Amelia Bedelia Award</vt:lpstr>
      <vt:lpstr>PowerPoint Presentation</vt:lpstr>
      <vt:lpstr>References</vt:lpstr>
      <vt:lpstr>References</vt:lpstr>
      <vt:lpstr>References</vt:lpstr>
      <vt:lpstr>References</vt:lpstr>
      <vt:lpstr>References</vt:lpstr>
      <vt:lpstr>References</vt:lpstr>
      <vt:lpstr>References</vt:lpstr>
      <vt:lpstr>Questions?</vt:lpstr>
    </vt:vector>
  </TitlesOfParts>
  <Company>Studio Kudos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Perez, Chelsea</cp:lastModifiedBy>
  <cp:revision>151</cp:revision>
  <dcterms:created xsi:type="dcterms:W3CDTF">2014-10-28T20:34:37Z</dcterms:created>
  <dcterms:modified xsi:type="dcterms:W3CDTF">2021-07-16T15:26:27Z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0x0101004B3E4C41C7A6BE45A0A5CF5079B86C58</vt:lpwstr>
  </property>
</Properties>
</file>